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1"/>
  </p:notesMasterIdLst>
  <p:sldIdLst>
    <p:sldId id="859" r:id="rId2"/>
    <p:sldId id="1245" r:id="rId3"/>
    <p:sldId id="1290" r:id="rId4"/>
    <p:sldId id="1291" r:id="rId5"/>
    <p:sldId id="1292" r:id="rId6"/>
    <p:sldId id="1293" r:id="rId7"/>
    <p:sldId id="1246" r:id="rId8"/>
    <p:sldId id="1301" r:id="rId9"/>
    <p:sldId id="1302" r:id="rId10"/>
    <p:sldId id="1300" r:id="rId11"/>
    <p:sldId id="1294" r:id="rId12"/>
    <p:sldId id="1295" r:id="rId13"/>
    <p:sldId id="1296" r:id="rId14"/>
    <p:sldId id="1297" r:id="rId15"/>
    <p:sldId id="1298" r:id="rId16"/>
    <p:sldId id="1299" r:id="rId17"/>
    <p:sldId id="1248" r:id="rId18"/>
    <p:sldId id="1259" r:id="rId19"/>
    <p:sldId id="1266" r:id="rId20"/>
    <p:sldId id="1270" r:id="rId21"/>
    <p:sldId id="1267" r:id="rId22"/>
    <p:sldId id="1268" r:id="rId23"/>
    <p:sldId id="1269" r:id="rId24"/>
    <p:sldId id="1271" r:id="rId25"/>
    <p:sldId id="1272" r:id="rId26"/>
    <p:sldId id="1273" r:id="rId27"/>
    <p:sldId id="1274" r:id="rId28"/>
    <p:sldId id="1275" r:id="rId29"/>
    <p:sldId id="1276" r:id="rId30"/>
    <p:sldId id="1277" r:id="rId31"/>
    <p:sldId id="1278" r:id="rId32"/>
    <p:sldId id="1280" r:id="rId33"/>
    <p:sldId id="1282" r:id="rId34"/>
    <p:sldId id="1281" r:id="rId35"/>
    <p:sldId id="1283" r:id="rId36"/>
    <p:sldId id="1285" r:id="rId37"/>
    <p:sldId id="1284" r:id="rId38"/>
    <p:sldId id="1287" r:id="rId39"/>
    <p:sldId id="1286" r:id="rId4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F38928"/>
    <a:srgbClr val="FBC9BC"/>
    <a:srgbClr val="FEE2D1"/>
    <a:srgbClr val="F36821"/>
    <a:srgbClr val="D3ECE9"/>
    <a:srgbClr val="E6E1EF"/>
    <a:srgbClr val="FF0000"/>
    <a:srgbClr val="8DC369"/>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06" autoAdjust="0"/>
  </p:normalViewPr>
  <p:slideViewPr>
    <p:cSldViewPr>
      <p:cViewPr varScale="1">
        <p:scale>
          <a:sx n="111" d="100"/>
          <a:sy n="111" d="100"/>
        </p:scale>
        <p:origin x="69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2025/11/15</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3718942" y="-27384"/>
            <a:ext cx="820891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中考总复习 道德与法治 人教版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2025/11/15</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xml"/><Relationship Id="rId5" Type="http://schemas.openxmlformats.org/officeDocument/2006/relationships/image" Target="../media/image8.jpeg"/><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xml"/><Relationship Id="rId5" Type="http://schemas.openxmlformats.org/officeDocument/2006/relationships/image" Target="../media/image12.jpeg"/><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340768"/>
            <a:ext cx="11523345" cy="2446824"/>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专题强化突</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破</a:t>
            </a:r>
            <a:endParaRPr lang="en-US" altLang="zh-CN"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48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专题一  坚持党的领导　保障人民当家作主</a:t>
            </a:r>
            <a:endParaRPr lang="zh-CN" altLang="en-US" sz="48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51031"/>
            <a:ext cx="11485848" cy="4454233"/>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结合所学知识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说说材料一体现了教材中的哪些重要观点。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）坚持中国共产党领导。</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）坚持走中国特色社会主义道路。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）实现中华民族伟大复兴是近代以来中华民族最伟大的梦想。</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）继续弘扬伟大建党精神。</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）新时代是奋斗者的时代。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）我们不忘初心、继续前进，就要坚定中国特色社会主义道路自信、理论自信、制度自信、文化自信等。</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1630710" y="836712"/>
            <a:ext cx="8668443" cy="581910"/>
          </a:xfrm>
          <a:prstGeom prst="rect">
            <a:avLst/>
          </a:prstGeom>
        </p:spPr>
      </p:pic>
    </p:spTree>
    <p:extLst>
      <p:ext uri="{BB962C8B-B14F-4D97-AF65-F5344CB8AC3E}">
        <p14:creationId xmlns:p14="http://schemas.microsoft.com/office/powerpoint/2010/main" val="23954523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94931"/>
            <a:ext cx="11485848" cy="3346237"/>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党的领导地位是如何确立的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）中国新民主主义革命的胜利和社会主义事业的成就，是中国共产党领导中国各族人民战胜许多艰难险阻而取得的。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）新中国成立后，中国共产党领导人民制定宪法，以法律的形式确认中国共产党的领导地位。</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）中国共产党的领导地位是历史和人民的选择。</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910573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41050"/>
            <a:ext cx="11485848" cy="5008230"/>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你如何理解</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坚持和加强党的全面领导</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）中国共产党是中国工人阶级的先锋队，同时是中国人民和中华民族的先锋队。</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）全心全意为人民服务是党的根本宗旨。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）中国共产党的最高理想和最终目标是实现共产主义。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共产党领导是中国特色社会主义最本质的特征，是中国特色社会主义制度的最大优势，是党和国家的根本所在、命脉所在，是全国各族人民的利益所系、命运所系。党是最高政治领导力量。党政军民学，东西南北中，党是领导一切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）必须坚决维护党中央权威和集中统一领导，健全总揽全局、协调各方的党的领导制度体系，把党的领导落实到党和国家事业各领域各方面各环节。</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372827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50915"/>
            <a:ext cx="11485848" cy="3346237"/>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回望过去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我国取得了辉煌成就</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请你解锁其中的密码。</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）根本原因：开辟了中国特色社会主义道路，形成了中国特色社会主义理论体系，确立了中国特色社会主义制度，发展了中国特色社会主义文化。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）主要原因：</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坚持中国共产党的正确领导。</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坚持以经济建设为中心，大力发展生产力，坚持改革开放。</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深入实施科教兴国战略、人才强国战略、创新驱动发展战略。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中国特色社会主义制度具有集中力量办大事的优越性。等等。</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640398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28965"/>
            <a:ext cx="11485848" cy="3900235"/>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怎样实现中国式现代化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）坚持中国共产党领导。</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）坚持以经济建设为中心，不断发展社会生产力，不断增强我国的综合国力。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）坚持节约资源和保护环境的基本国策，贯彻创新、协调、绿色、开放、共享的新发展理念，促进人与自然和谐共生。</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）坚持全面深化改革，坚持对外开放的基本国策，推动高质量发展。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）广大人民群众艰苦奋斗。</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671583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28965"/>
            <a:ext cx="11485848" cy="3900235"/>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党和政府为什么关注</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民生保障</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）共同富裕是中国特色社会主义的本质要求，也是一个长期的历史过程。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）党和政府坚持以人民为中心的发展思想。</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）人民对美好生活的向往，就是党的奋斗目标。</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）发展的根本目的就是增进民生福祉。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）我国是人民民主专政的社会主义国家。</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）党的宗旨是全心全意为人民服务。</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747014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6957"/>
            <a:ext cx="11485848" cy="3900235"/>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什么是两会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年全国两会的召开彰显了哪些道理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体现或说明了什么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）两会：全国人民代表大会和中国人民政治协商会议。</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我国是人民当家作主的社会主义国家，国家的一切权力属于人民。</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人民代表大会制度是我国的根本政治制度。</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全国人民代表大会是最高国家权力机关。</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中国共产党领导的多党合作和政治协商制度，是我国的一项基本政治制度，是发扬社会主义民主的重要形式。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两会汇集民意，共商国是，决定国民经济和社会发展等国家重大事务，是坚持党的领导、人民当家作主、依法治国有机统一的生动体现。</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3132378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29890"/>
            <a:ext cx="11485848" cy="4803366"/>
          </a:xfrm>
        </p:spPr>
        <p:txBody>
          <a:bodyPr/>
          <a:lstStyle/>
          <a:p>
            <a:pPr hangingPunct="0">
              <a:spcAft>
                <a:spcPts val="0"/>
              </a:spcAft>
              <a:tabLst>
                <a:tab pos="2700655" algn="l"/>
                <a:tab pos="5581015" algn="l"/>
                <a:tab pos="8461375"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我国的社会主义民主是怎样的</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是什么</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2700655" algn="l"/>
                <a:tab pos="5581015" algn="l"/>
                <a:tab pos="8461375" algn="l"/>
              </a:tabLst>
            </a:pP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）全过程人民民主是社会主义民主政治的本质属性。</a:t>
            </a:r>
          </a:p>
          <a:p>
            <a:pPr hangingPunct="0">
              <a:spcAft>
                <a:spcPts val="0"/>
              </a:spcAft>
              <a:tabLst>
                <a:tab pos="2700655" algn="l"/>
                <a:tab pos="5581015" algn="l"/>
                <a:tab pos="8461375" algn="l"/>
              </a:tabLst>
            </a:pP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）人民当家作主是社会主义民主政治的本质特征。</a:t>
            </a:r>
          </a:p>
          <a:p>
            <a:pPr hangingPunct="0">
              <a:spcAft>
                <a:spcPts val="0"/>
              </a:spcAft>
              <a:tabLst>
                <a:tab pos="2700655" algn="l"/>
                <a:tab pos="5581015" algn="l"/>
                <a:tab pos="8461375" algn="l"/>
              </a:tabLst>
            </a:pP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）全过程人民民主是最广泛、最真实、最管用的民主。</a:t>
            </a:r>
          </a:p>
          <a:p>
            <a:pPr hangingPunct="0">
              <a:spcAft>
                <a:spcPts val="0"/>
              </a:spcAft>
              <a:tabLst>
                <a:tab pos="2700655" algn="l"/>
                <a:tab pos="5581015" algn="l"/>
                <a:tab pos="8461375" algn="l"/>
              </a:tabLst>
            </a:pP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）党的领导是发展全过程人民民主的根本保证。</a:t>
            </a:r>
          </a:p>
          <a:p>
            <a:pPr hangingPunct="0">
              <a:spcAft>
                <a:spcPts val="0"/>
              </a:spcAft>
              <a:tabLst>
                <a:tab pos="2700655" algn="l"/>
                <a:tab pos="5581015" algn="l"/>
                <a:tab pos="8461375" algn="l"/>
              </a:tabLst>
            </a:pP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）有事好商量，众人的事情由众人商量，是人民民主的真谛。</a:t>
            </a:r>
          </a:p>
          <a:p>
            <a:pPr hangingPunct="0">
              <a:spcAft>
                <a:spcPts val="0"/>
              </a:spcAft>
              <a:tabLst>
                <a:tab pos="2700655" algn="l"/>
                <a:tab pos="5581015" algn="l"/>
                <a:tab pos="8461375" algn="l"/>
              </a:tabLst>
            </a:pP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）形式：选举民主和协商民主（</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我国社会主义民主政治的特有形式和独特优势</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2700655" algn="l"/>
                <a:tab pos="5581015" algn="l"/>
                <a:tab pos="8461375" algn="l"/>
              </a:tabLst>
            </a:pP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）制度保障：</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人民代表大会制度。</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中国共产党领导的多党合作和政治协商制度。</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民族区域自治制度。</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基层群众自治制度。</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4006680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18983"/>
            <a:ext cx="11485848" cy="4454233"/>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如何发展全过程人民民主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）必须毫不动摇坚持中国共产党的领导。</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）必须坚持和完善人民代表大会制度、中国共产党领导的多党合作和政治协商制度、民族区域自治制度、基层群众自治制度等人民当家作主的制度。</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）公民要增强民主意识，积极参与民主选举、民主协商、民主决策、民主监督、民主管理。</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）发展全过程人民民主，必须坚持党的领导、人民当家作主、依法治国有</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机</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1083409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62999"/>
            <a:ext cx="11485848" cy="4454233"/>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如何践行</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强国有我</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的青春誓言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）热爱中国共产党，热爱社会主义中国。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）拥护党的领导，积极宣传党的方针、政策，为党的建设出谋划策。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）树立远大理想，将个人梦融入中国梦。努力学习，立志成才，报效祖国。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）弘扬中华民族精神，践行社会主义核心价值观。</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）增强社会责任感，做负责任的公民。</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）参加社会实践，培养创新品质。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）提高道德修养，树立法治观念等。</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768400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52736"/>
            <a:ext cx="11485848" cy="5322163"/>
          </a:xfrm>
        </p:spPr>
        <p:txBody>
          <a:bodyPr/>
          <a:lstStyle/>
          <a:p>
            <a:pPr hangingPunct="0">
              <a:lnSpc>
                <a:spcPct val="130000"/>
              </a:lnSpc>
              <a:spcAft>
                <a:spcPts val="0"/>
              </a:spcAft>
              <a:tabLst>
                <a:tab pos="2700655" algn="l"/>
                <a:tab pos="5581015" algn="l"/>
                <a:tab pos="8461375" algn="l"/>
              </a:tabLst>
            </a:pPr>
            <a:r>
              <a:rPr lang="zh-CN" altLang="en-US"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热点材料</a:t>
            </a:r>
            <a:endParaRPr lang="en-US" altLang="zh-CN"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endParaRPr>
          </a:p>
          <a:p>
            <a:pPr indent="609600" hangingPunct="0">
              <a:lnSpc>
                <a:spcPct val="130000"/>
              </a:lnSpc>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日至</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smtClean="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中国共产党第二十届中央委员会第三次全体会议胜利举行。全会审议通过了《中共中央关于进一步全面深化改革、推进中国式现代化的决定》。</a:t>
            </a:r>
            <a:r>
              <a:rPr lang="en-US" altLang="zh-CN" baseline="30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全会的举行</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是对新时代新征程举什么旗、走什么路的再宣示</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对以中国式现代化全面推进强国建设、民族复兴伟业具有重大而深远的意义。全会强调纵深推进全面从严治党。</a:t>
            </a:r>
            <a:r>
              <a:rPr lang="zh-CN" altLang="zh-CN" u="sng" smtClean="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要切实改进作风</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smtClean="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克服形式主义、官僚主义顽疾</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smtClean="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深入推进党风廉政建设和反腐败斗争</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smtClean="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不断增强党的创造力、凝聚力、战斗力。</a:t>
            </a:r>
            <a:r>
              <a:rPr lang="en-US" altLang="zh-CN" baseline="30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p>
          <a:p>
            <a:pPr hangingPunct="0">
              <a:lnSpc>
                <a:spcPct val="130000"/>
              </a:lnSpc>
              <a:spcAft>
                <a:spcPts val="0"/>
              </a:spcAft>
              <a:tabLst>
                <a:tab pos="2700655" algn="l"/>
                <a:tab pos="5581015" algn="l"/>
                <a:tab pos="8461375" algn="l"/>
              </a:tabLst>
            </a:pPr>
            <a:r>
              <a:rPr lang="zh-CN" altLang="en-US" smtClean="0">
                <a:solidFill>
                  <a:srgbClr val="00B0F0"/>
                </a:solidFill>
                <a:latin typeface="黑体" panose="02010609060101010101" pitchFamily="49" charset="-122"/>
                <a:ea typeface="黑体" panose="02010609060101010101" pitchFamily="49" charset="-122"/>
                <a:cs typeface="Times New Roman" panose="02020603050405020304" pitchFamily="18" charset="0"/>
              </a:rPr>
              <a:t>联</a:t>
            </a:r>
            <a:r>
              <a:rPr lang="zh-CN" altLang="en-US">
                <a:solidFill>
                  <a:srgbClr val="00B0F0"/>
                </a:solidFill>
                <a:latin typeface="黑体" panose="02010609060101010101" pitchFamily="49" charset="-122"/>
                <a:ea typeface="黑体" panose="02010609060101010101" pitchFamily="49" charset="-122"/>
                <a:cs typeface="Times New Roman" panose="02020603050405020304" pitchFamily="18" charset="0"/>
              </a:rPr>
              <a:t>系知识</a:t>
            </a:r>
            <a:r>
              <a:rPr lang="zh-CN" altLang="en-US" smtClean="0">
                <a:solidFill>
                  <a:srgbClr val="00B0F0"/>
                </a:solidFill>
                <a:latin typeface="黑体" panose="02010609060101010101" pitchFamily="49" charset="-122"/>
                <a:ea typeface="黑体" panose="02010609060101010101" pitchFamily="49" charset="-122"/>
                <a:cs typeface="Times New Roman" panose="02020603050405020304" pitchFamily="18" charset="0"/>
              </a:rPr>
              <a:t>点</a:t>
            </a:r>
            <a:endParaRPr lang="en-US" altLang="zh-CN" smtClean="0">
              <a:solidFill>
                <a:srgbClr val="00B0F0"/>
              </a:solidFill>
              <a:latin typeface="黑体" panose="02010609060101010101" pitchFamily="49" charset="-122"/>
              <a:ea typeface="黑体" panose="02010609060101010101" pitchFamily="49"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坚持中国共产党领导</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党的性质、宗旨、奋斗目标、初心和使命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弘扬伟大建党精</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神</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264741" y="718824"/>
            <a:ext cx="7660930" cy="522570"/>
          </a:xfrm>
          <a:prstGeom prst="rect">
            <a:avLst/>
          </a:prstGeom>
        </p:spPr>
      </p:pic>
    </p:spTree>
    <p:extLst>
      <p:ext uri="{BB962C8B-B14F-4D97-AF65-F5344CB8AC3E}">
        <p14:creationId xmlns:p14="http://schemas.microsoft.com/office/powerpoint/2010/main" val="135052662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4454233"/>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单项选择题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年是中华人民共和国成立</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周年。改革开放以来，中国共产党团结带领全国各族人民埋头苦干，推动我国经济实力、科技实力、国防实力、综合国力进入世界前列。中国人民通过改革开放过上了幸福的生活。对此，下列评价正确的是（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改革开放为中心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人民生活真幸福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改革开放强国路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党的恩情永不忘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综合国力大提高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人民生活现代化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党的领导真正好</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发达国家实现了</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2286550" y="764704"/>
            <a:ext cx="7617311" cy="593375"/>
          </a:xfrm>
          <a:prstGeom prst="rect">
            <a:avLst/>
          </a:prstGeom>
        </p:spPr>
      </p:pic>
      <p:sp>
        <p:nvSpPr>
          <p:cNvPr id="5" name="矩形 4"/>
          <p:cNvSpPr/>
          <p:nvPr/>
        </p:nvSpPr>
        <p:spPr>
          <a:xfrm>
            <a:off x="10631710" y="3123471"/>
            <a:ext cx="389850" cy="461665"/>
          </a:xfrm>
          <a:prstGeom prst="rect">
            <a:avLst/>
          </a:prstGeom>
        </p:spPr>
        <p:txBody>
          <a:bodyPr wrap="none">
            <a:spAutoFit/>
          </a:bodyPr>
          <a:lstStyle/>
          <a:p>
            <a:r>
              <a:rPr lang="en-US" altLang="zh-CN" sz="2400"/>
              <a:t>B</a:t>
            </a:r>
            <a:endParaRPr lang="zh-CN" altLang="en-US"/>
          </a:p>
        </p:txBody>
      </p:sp>
    </p:spTree>
    <p:extLst>
      <p:ext uri="{BB962C8B-B14F-4D97-AF65-F5344CB8AC3E}">
        <p14:creationId xmlns:p14="http://schemas.microsoft.com/office/powerpoint/2010/main" val="2426557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党的二十大报告提出，中国式现代化，是中国共产党领导的社会主义现代化，既有各国现代化的共同特征，更有基于自己国情的中国特色。以下符合中国式现代化内涵的</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是人口规模巨大的现代化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是走和平发展道路的现代化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是全体人民共同富裕的现代化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是物质文明优先发展的现代化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是人与自然和谐共生的现代化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.①②③④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①②③⑤</a:t>
            </a:r>
            <a:r>
              <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.①③④⑤</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.②③④⑤</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486694" y="1954336"/>
            <a:ext cx="389850" cy="461665"/>
          </a:xfrm>
          <a:prstGeom prst="rect">
            <a:avLst/>
          </a:prstGeom>
        </p:spPr>
        <p:txBody>
          <a:bodyPr wrap="none">
            <a:spAutoFit/>
          </a:bodyPr>
          <a:lstStyle/>
          <a:p>
            <a:r>
              <a:rPr lang="en-US" altLang="zh-CN" sz="2400"/>
              <a:t>B</a:t>
            </a:r>
            <a:endParaRPr lang="zh-CN" altLang="en-US"/>
          </a:p>
        </p:txBody>
      </p:sp>
    </p:spTree>
    <p:extLst>
      <p:ext uri="{BB962C8B-B14F-4D97-AF65-F5344CB8AC3E}">
        <p14:creationId xmlns:p14="http://schemas.microsoft.com/office/powerpoint/2010/main" val="3776935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35007"/>
            <a:ext cx="11485848" cy="4454233"/>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日，十四届全国人大常委会第十二次会议表决通过《中华人民共和国学前教育法》，回应了党中央提出的相关改革举措，更好满足了人民群众对优质学前教育资源的新期待。对此，下列说法正确的是（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全国人民代表大会是人民掌握国家政权、行使权力的根本途径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人民代表大会制度体现我国国家性质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保障人民群众根本利益</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中国共产党能做到科学立法、保证执法、支持司法、带头守法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依据人民代表大会制度</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党的主张通过法定程序成为国家意志</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976554" y="2340254"/>
            <a:ext cx="407484" cy="461665"/>
          </a:xfrm>
          <a:prstGeom prst="rect">
            <a:avLst/>
          </a:prstGeom>
        </p:spPr>
        <p:txBody>
          <a:bodyPr wrap="none">
            <a:spAutoFit/>
          </a:bodyPr>
          <a:lstStyle/>
          <a:p>
            <a:r>
              <a:rPr lang="en-US" altLang="zh-CN" sz="2400" smtClean="0"/>
              <a:t>C</a:t>
            </a:r>
            <a:endParaRPr lang="zh-CN" altLang="en-US"/>
          </a:p>
        </p:txBody>
      </p:sp>
    </p:spTree>
    <p:extLst>
      <p:ext uri="{BB962C8B-B14F-4D97-AF65-F5344CB8AC3E}">
        <p14:creationId xmlns:p14="http://schemas.microsoft.com/office/powerpoint/2010/main" val="1603433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6957"/>
            <a:ext cx="11485848" cy="3900235"/>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日，第十四届全国人民代表大会第三次会议表决通过《全国人民代表大会关于修改＜中华人民共和国全国人民代表大会和地方各级人民代表大会代表法＞的决定》。对此，下列认识不正确的是（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中华人民共和国的国家机构贯彻实行民主集中制的原则</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人民代表大会是我国最高国家权力机关</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材料体现了全国人民代表大会行使立法权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人民代表大会制度是我国的根本政治制度</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086526" y="2467018"/>
            <a:ext cx="389850" cy="461665"/>
          </a:xfrm>
          <a:prstGeom prst="rect">
            <a:avLst/>
          </a:prstGeom>
        </p:spPr>
        <p:txBody>
          <a:bodyPr wrap="none">
            <a:spAutoFit/>
          </a:bodyPr>
          <a:lstStyle/>
          <a:p>
            <a:r>
              <a:rPr lang="en-US" altLang="zh-CN" sz="2400"/>
              <a:t>B</a:t>
            </a:r>
            <a:endParaRPr lang="zh-CN" altLang="en-US"/>
          </a:p>
        </p:txBody>
      </p:sp>
    </p:spTree>
    <p:extLst>
      <p:ext uri="{BB962C8B-B14F-4D97-AF65-F5344CB8AC3E}">
        <p14:creationId xmlns:p14="http://schemas.microsoft.com/office/powerpoint/2010/main" val="1351250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62999"/>
            <a:ext cx="11485848" cy="4454233"/>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日，第十四届全国人民代表大会第三次会议在北京召开。近</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3 000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名全国人大代表肩负人民重托出席大会，履行宪法和法律赋予的神圣职责。全国人大代表汇聚一堂、共商国是。这表明（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国家的一切权力属于人民</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人民行使权力的国家机关是全国人民代表大会</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人民代表大会制度是我国的根本政治制度</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人大代表依法履职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对人民负责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050722" y="2285498"/>
            <a:ext cx="407484" cy="461665"/>
          </a:xfrm>
          <a:prstGeom prst="rect">
            <a:avLst/>
          </a:prstGeom>
        </p:spPr>
        <p:txBody>
          <a:bodyPr wrap="none">
            <a:spAutoFit/>
          </a:bodyPr>
          <a:lstStyle/>
          <a:p>
            <a:r>
              <a:rPr lang="en-US" altLang="zh-CN" sz="2400" smtClean="0"/>
              <a:t>C</a:t>
            </a:r>
            <a:endParaRPr lang="zh-CN" altLang="en-US"/>
          </a:p>
        </p:txBody>
      </p:sp>
    </p:spTree>
    <p:extLst>
      <p:ext uri="{BB962C8B-B14F-4D97-AF65-F5344CB8AC3E}">
        <p14:creationId xmlns:p14="http://schemas.microsoft.com/office/powerpoint/2010/main" val="2606053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06899"/>
            <a:ext cx="11485848" cy="2679708"/>
          </a:xfrm>
        </p:spPr>
        <p:txBody>
          <a:bodyPr/>
          <a:lstStyle/>
          <a:p>
            <a:pPr hangingPunct="0">
              <a:spcAft>
                <a:spcPts val="0"/>
              </a:spcAft>
              <a:tabLst>
                <a:tab pos="2700655" algn="l"/>
                <a:tab pos="5581015" algn="l"/>
                <a:tab pos="8461375"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下列是晓晓爸爸一周中的部分工作安排，其中与基层群众自治制度相关的是（　　）</a:t>
            </a:r>
          </a:p>
          <a:p>
            <a:pPr hangingPunct="0">
              <a:spcAft>
                <a:spcPts val="0"/>
              </a:spcAft>
              <a:tabLst>
                <a:tab pos="2700655" algn="l"/>
                <a:tab pos="5581015" algn="l"/>
                <a:tab pos="8461375"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周一</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作为民主党派代表参加市政协会议</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周二</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组织本单位职工参观民族博物馆</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周三</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协助居民委员会解决某小区垃圾分类问题</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周四</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参加家长会</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商讨学生假期研学活动的相关事宜</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0787352" y="1412776"/>
            <a:ext cx="407484" cy="461665"/>
          </a:xfrm>
          <a:prstGeom prst="rect">
            <a:avLst/>
          </a:prstGeom>
        </p:spPr>
        <p:txBody>
          <a:bodyPr wrap="none">
            <a:spAutoFit/>
          </a:bodyPr>
          <a:lstStyle/>
          <a:p>
            <a:r>
              <a:rPr lang="en-US" altLang="zh-CN" sz="2400" smtClean="0"/>
              <a:t>C</a:t>
            </a:r>
            <a:endParaRPr lang="zh-CN" altLang="en-US"/>
          </a:p>
        </p:txBody>
      </p:sp>
    </p:spTree>
    <p:extLst>
      <p:ext uri="{BB962C8B-B14F-4D97-AF65-F5344CB8AC3E}">
        <p14:creationId xmlns:p14="http://schemas.microsoft.com/office/powerpoint/2010/main" val="1738123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6957"/>
            <a:ext cx="11485848" cy="3900235"/>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中学生小江所居住的小区附近有一条交通要道，由于红绿灯设置时间不够合理，常常发生交通拥堵现象。为此，小江拨打市长热线反映情况，最终使道路拥堵问题得到有效解决。中学生小江（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正确履行了公民监督的义务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能够积极、主动、理性地参与民主选举</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行使了民主权利</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直接参与了民主决策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通过民主实践</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培养自己的民主意识</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934966" y="2467018"/>
            <a:ext cx="407484" cy="461665"/>
          </a:xfrm>
          <a:prstGeom prst="rect">
            <a:avLst/>
          </a:prstGeom>
        </p:spPr>
        <p:txBody>
          <a:bodyPr wrap="none">
            <a:spAutoFit/>
          </a:bodyPr>
          <a:lstStyle/>
          <a:p>
            <a:r>
              <a:rPr lang="en-US" altLang="zh-CN" sz="2400" smtClean="0"/>
              <a:t>D</a:t>
            </a:r>
            <a:endParaRPr lang="zh-CN" altLang="en-US"/>
          </a:p>
        </p:txBody>
      </p:sp>
    </p:spTree>
    <p:extLst>
      <p:ext uri="{BB962C8B-B14F-4D97-AF65-F5344CB8AC3E}">
        <p14:creationId xmlns:p14="http://schemas.microsoft.com/office/powerpoint/2010/main" val="3910763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14983"/>
            <a:ext cx="11485848" cy="5078313"/>
          </a:xfrm>
        </p:spPr>
        <p:txBody>
          <a:bodyPr/>
          <a:lstStyle/>
          <a:p>
            <a:pPr algn="dist"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党的十八大以来，以习近平同志为核心的党中央高度重视党的纪律建设，多次修订《中国共产党纪律处分条例》，坚持党纪严于国法，围绕党纪这把</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戒尺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，列出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负面清单</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，让纪律要求的红线更加清晰明确。不断修订该纪律处分条例，是</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中国共产党的根本宗旨是全心全意为人民服务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党政军民学</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东西南北中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中国共产党是领导一切的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中国共产党必须在宪法和法律限定的范围内行使权力</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中国共产党是中国工人阶级的先锋队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同时是中国人民和中华民族的先锋队</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198662" y="2780928"/>
            <a:ext cx="389850" cy="461665"/>
          </a:xfrm>
          <a:prstGeom prst="rect">
            <a:avLst/>
          </a:prstGeom>
        </p:spPr>
        <p:txBody>
          <a:bodyPr wrap="none">
            <a:spAutoFit/>
          </a:bodyPr>
          <a:lstStyle/>
          <a:p>
            <a:r>
              <a:rPr lang="en-US" altLang="zh-CN" sz="2400"/>
              <a:t>B</a:t>
            </a:r>
            <a:endParaRPr lang="zh-CN" altLang="en-US"/>
          </a:p>
        </p:txBody>
      </p:sp>
    </p:spTree>
    <p:extLst>
      <p:ext uri="{BB962C8B-B14F-4D97-AF65-F5344CB8AC3E}">
        <p14:creationId xmlns:p14="http://schemas.microsoft.com/office/powerpoint/2010/main" val="2801131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99631"/>
            <a:ext cx="11485848" cy="3741537"/>
          </a:xfrm>
        </p:spPr>
        <p:txBody>
          <a:bodyPr/>
          <a:lstStyle/>
          <a:p>
            <a:pPr hangingPunct="0">
              <a:spcAft>
                <a:spcPts val="0"/>
              </a:spcAft>
              <a:tabLst>
                <a:tab pos="2700655" algn="l"/>
                <a:tab pos="5581015" algn="l"/>
                <a:tab pos="8461375"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全国两会收到了一份特别的提案。哈尔滨第一中学一位学生的模拟提案《关于进一步发展冰雪运动的提案》的主要内容，经民盟佳木斯市委会主委吸收采纳，以委员个人提案形式提交至全国政协十四届三次会议。对此，下列认识不正确的是（　　）</a:t>
            </a:r>
          </a:p>
          <a:p>
            <a:pPr hangingPunct="0">
              <a:spcAft>
                <a:spcPts val="0"/>
              </a:spcAft>
              <a:tabLst>
                <a:tab pos="2700655" algn="l"/>
                <a:tab pos="5581015" algn="l"/>
                <a:tab pos="8461375"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人民政协履行政治协商、民主监督、参政议政的职能</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人民政协是我国多党合作和政治协商的重要权力机关</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模拟政协活动有利于同学们了解社会</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增强责任意识</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公民积极参与民主生活</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有利于集中民意、汇集民智</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0487694" y="2348880"/>
            <a:ext cx="389850" cy="461665"/>
          </a:xfrm>
          <a:prstGeom prst="rect">
            <a:avLst/>
          </a:prstGeom>
        </p:spPr>
        <p:txBody>
          <a:bodyPr wrap="none">
            <a:spAutoFit/>
          </a:bodyPr>
          <a:lstStyle/>
          <a:p>
            <a:r>
              <a:rPr lang="en-US" altLang="zh-CN" sz="2400"/>
              <a:t>B</a:t>
            </a:r>
            <a:endParaRPr lang="zh-CN" altLang="en-US"/>
          </a:p>
        </p:txBody>
      </p:sp>
    </p:spTree>
    <p:extLst>
      <p:ext uri="{BB962C8B-B14F-4D97-AF65-F5344CB8AC3E}">
        <p14:creationId xmlns:p14="http://schemas.microsoft.com/office/powerpoint/2010/main" val="3545834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非选择题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为学习党的二十届三中全会精神，厚植爱党爱国情怀，某校开展了一系列活动，请你参与其中并完成下列任务。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时政解读</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党的十八大以来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以习近平同志为核心的党中央团结带领全党全国各族人民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攻克了许多长期没有解决的难题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办成了许多事关长远的大事要事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经受住了来自政治、经济、意识形态、自然界等方面的风险挑战考验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党和国家事业取得历史性成就、发生历史性变革。我们要踔厉奋发、勇毅前行、团结奋斗</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夺取中国特色社会主义新胜利。</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）上述材料说明了什么？</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218524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tabLst>
                <a:tab pos="2700655" algn="l"/>
                <a:tab pos="5581015" algn="l"/>
                <a:tab pos="8461375" algn="l"/>
              </a:tabLst>
            </a:pPr>
            <a:r>
              <a:rPr lang="zh-CN" altLang="en-US"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热</a:t>
            </a:r>
            <a:r>
              <a:rPr lang="zh-CN" altLang="en-US">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点材料</a:t>
            </a:r>
            <a:endParaRPr lang="en-US"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料二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23</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中国共产党第二十届中央委员会第四次全体会议在北京举行。全会审议通过了《中共中央关于制定国民经济和社会发展第十五个五年规划的建议》。</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全会强调</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全党要深刻领悟</a:t>
            </a:r>
            <a:r>
              <a:rPr lang="en-US" altLang="zh-CN" u="sng">
                <a:solidFill>
                  <a:srgbClr val="000000"/>
                </a:solidFill>
                <a:uFill>
                  <a:solidFill>
                    <a:srgbClr val="000000"/>
                  </a:solidFill>
                </a:uFill>
                <a:latin typeface="楷体" panose="02010609060101010101" pitchFamily="49"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两个确立</a:t>
            </a:r>
            <a:r>
              <a:rPr lang="en-US" altLang="zh-CN" u="sng">
                <a:solidFill>
                  <a:srgbClr val="000000"/>
                </a:solidFill>
                <a:uFill>
                  <a:solidFill>
                    <a:srgbClr val="000000"/>
                  </a:solidFill>
                </a:uFill>
                <a:latin typeface="楷体" panose="02010609060101010101" pitchFamily="49"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的决定性意义</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增强</a:t>
            </a:r>
            <a:r>
              <a:rPr lang="en-US" altLang="zh-CN" u="sng">
                <a:solidFill>
                  <a:srgbClr val="000000"/>
                </a:solidFill>
                <a:uFill>
                  <a:solidFill>
                    <a:srgbClr val="000000"/>
                  </a:solidFill>
                </a:uFill>
                <a:latin typeface="楷体" panose="02010609060101010101" pitchFamily="49"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四个意识</a:t>
            </a:r>
            <a:r>
              <a:rPr lang="en-US" altLang="zh-CN" u="sng">
                <a:solidFill>
                  <a:srgbClr val="000000"/>
                </a:solidFill>
                <a:uFill>
                  <a:solidFill>
                    <a:srgbClr val="000000"/>
                  </a:solidFill>
                </a:uFill>
                <a:latin typeface="楷体" panose="02010609060101010101" pitchFamily="49"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、坚定</a:t>
            </a:r>
            <a:r>
              <a:rPr lang="en-US" altLang="zh-CN" u="sng">
                <a:solidFill>
                  <a:srgbClr val="000000"/>
                </a:solidFill>
                <a:uFill>
                  <a:solidFill>
                    <a:srgbClr val="000000"/>
                  </a:solidFill>
                </a:uFill>
                <a:latin typeface="楷体" panose="02010609060101010101" pitchFamily="49"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四个自信</a:t>
            </a:r>
            <a:r>
              <a:rPr lang="en-US" altLang="zh-CN" u="sng">
                <a:solidFill>
                  <a:srgbClr val="000000"/>
                </a:solidFill>
                <a:uFill>
                  <a:solidFill>
                    <a:srgbClr val="000000"/>
                  </a:solidFill>
                </a:uFill>
                <a:latin typeface="楷体" panose="02010609060101010101" pitchFamily="49"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、做到</a:t>
            </a:r>
            <a:r>
              <a:rPr lang="en-US" altLang="zh-CN" u="sng">
                <a:solidFill>
                  <a:srgbClr val="000000"/>
                </a:solidFill>
                <a:uFill>
                  <a:solidFill>
                    <a:srgbClr val="000000"/>
                  </a:solidFill>
                </a:uFill>
                <a:latin typeface="楷体" panose="02010609060101010101" pitchFamily="49"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两个维护</a:t>
            </a:r>
            <a:r>
              <a:rPr lang="en-US" altLang="zh-CN" u="sng">
                <a:solidFill>
                  <a:srgbClr val="000000"/>
                </a:solidFill>
                <a:uFill>
                  <a:solidFill>
                    <a:srgbClr val="000000"/>
                  </a:solidFill>
                </a:uFill>
                <a:latin typeface="楷体" panose="02010609060101010101" pitchFamily="49"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保持战略定力</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增强必胜信心</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积极识变应变求变</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敢于斗争、善于斗争</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勇于面对风高浪急甚至惊涛骇浪的重大考验</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以历史主动精神克难关、战风险、迎挑战</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集中力量办好自己的事</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续写经济快速发展和社会长期稳定两大奇迹新篇章</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奋力开创中国式现代化建设新局面。</a:t>
            </a:r>
            <a:r>
              <a:rPr lang="en-US" altLang="zh-CN" baseline="3000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en-US">
                <a:solidFill>
                  <a:srgbClr val="00B0F0"/>
                </a:solidFill>
                <a:latin typeface="黑体" panose="02010609060101010101" pitchFamily="49" charset="-122"/>
                <a:ea typeface="黑体" panose="02010609060101010101" pitchFamily="49" charset="-122"/>
                <a:cs typeface="Times New Roman" panose="02020603050405020304" pitchFamily="18" charset="0"/>
              </a:rPr>
              <a:t>联系知识点</a:t>
            </a:r>
            <a:endParaRPr lang="en-US" altLang="zh-CN">
              <a:solidFill>
                <a:srgbClr val="00B0F0"/>
              </a:solidFill>
              <a:latin typeface="黑体" panose="02010609060101010101" pitchFamily="49" charset="-122"/>
              <a:ea typeface="黑体" panose="02010609060101010101" pitchFamily="49" charset="-122"/>
              <a:cs typeface="Times New Roman" panose="02020603050405020304" pitchFamily="18" charset="0"/>
            </a:endParaRPr>
          </a:p>
          <a:p>
            <a:pPr hangingPunct="0">
              <a:spcAft>
                <a:spcPts val="0"/>
              </a:spcAft>
              <a:tabLst>
                <a:tab pos="2700655" algn="l"/>
                <a:tab pos="5581015" algn="l"/>
                <a:tab pos="8461375" algn="l"/>
              </a:tabLst>
            </a:pP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中国发展面临的风险和挑战、谋求自身发展的举</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措</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0287104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320820"/>
            <a:ext cx="11485848" cy="1684244"/>
          </a:xfrm>
        </p:spPr>
        <p:txBody>
          <a:bodyPr/>
          <a:lstStyle/>
          <a:p>
            <a:pPr hangingPunct="0">
              <a:spcAft>
                <a:spcPts val="0"/>
              </a:spcAft>
            </a:pP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中国共产党领导是中国特色社会主义最本质的特征。</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中国共产党坚持以人民为中心的发展思想。</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中国特色社会主义制度具有集中力量办大事的优越性。</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伟大民族精神是激励中华儿女为实现中国梦而奋斗的不竭精神动力。</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838049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34152"/>
            <a:ext cx="11485848" cy="3346237"/>
          </a:xfrm>
        </p:spPr>
        <p:txBody>
          <a:bodyPr/>
          <a:lstStyle/>
          <a:p>
            <a:pPr hangingPunct="0"/>
            <a:r>
              <a:rPr lang="zh-CN" altLang="zh-CN"/>
              <a:t>【主题探讨】围绕学习主题，同学们分享了自己的所见所闻。</a:t>
            </a:r>
          </a:p>
          <a:p>
            <a:pPr hangingPunct="0"/>
            <a:r>
              <a:rPr lang="zh-CN" altLang="zh-CN"/>
              <a:t>　　同学甲：为解决小区内广场舞扰民的问题，社区居委会通过组织小区居民参与协商，研究出让大家都满意的方案。</a:t>
            </a:r>
          </a:p>
          <a:p>
            <a:pPr hangingPunct="0"/>
            <a:r>
              <a:rPr lang="zh-CN" altLang="zh-CN"/>
              <a:t>　　同学乙：每年全国两会期间，一份份议案、提案，直指住房、医疗、教育等群众最为关切的问题，让人们感受到温情暖意。</a:t>
            </a:r>
          </a:p>
          <a:p>
            <a:pPr hangingPunct="0"/>
            <a:r>
              <a:rPr lang="zh-CN" altLang="zh-CN"/>
              <a:t>（</a:t>
            </a:r>
            <a:r>
              <a:rPr lang="en-US" altLang="zh-CN"/>
              <a:t>2</a:t>
            </a:r>
            <a:r>
              <a:rPr lang="zh-CN" altLang="zh-CN"/>
              <a:t>）同学们在共同探讨什么学习主题？他们分享的内容涉及哪些制度？</a:t>
            </a:r>
          </a:p>
        </p:txBody>
      </p:sp>
      <p:sp>
        <p:nvSpPr>
          <p:cNvPr id="3" name="内容占位符 1"/>
          <p:cNvSpPr txBox="1">
            <a:spLocks/>
          </p:cNvSpPr>
          <p:nvPr/>
        </p:nvSpPr>
        <p:spPr bwMode="auto">
          <a:xfrm>
            <a:off x="360854" y="424297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学习主题：人民当家作主，参与民主生活。涉及的制度：基层群众自治制度；人民代表大会制度；中国共产党领导的多党合作和政治协商制度。</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05174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94192"/>
            <a:ext cx="11485848" cy="2238241"/>
          </a:xfrm>
        </p:spPr>
        <p:txBody>
          <a:bodyPr/>
          <a:lstStyle/>
          <a:p>
            <a:pPr hangingPunct="0">
              <a:spcAft>
                <a:spcPts val="0"/>
              </a:spcAft>
              <a:tabLst>
                <a:tab pos="2700655" algn="l"/>
                <a:tab pos="5581015" algn="l"/>
                <a:tab pos="8461375" algn="l"/>
              </a:tabLs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情感践行</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青年兴则国家兴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青年强则国家强。青年一代有理想、有本领、有担当</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国家就有前途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民族就有希望</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）将爱国热情汇聚成时代洪流，转化为务实行动，请你向广大同学发出行动倡议。（</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两个方面即可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2"/>
          <p:cNvSpPr txBox="1">
            <a:spLocks/>
          </p:cNvSpPr>
          <p:nvPr/>
        </p:nvSpPr>
        <p:spPr bwMode="auto">
          <a:xfrm>
            <a:off x="360854" y="354495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示例：</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升国旗时唱国歌，行注目礼。</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积极参加国家公祭日、国家宪法日等爱国主义教育活动。</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努力学习，立志成才，报效祖国。</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积极参加社会公益活动，养成亲社会行为。</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40951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920526"/>
          </a:xfrm>
        </p:spPr>
        <p:txBody>
          <a:bodyPr/>
          <a:lstStyle/>
          <a:p>
            <a:pPr hangingPunct="0">
              <a:lnSpc>
                <a:spcPct val="130000"/>
              </a:lnSpc>
              <a:spcAft>
                <a:spcPts val="0"/>
              </a:spcAft>
              <a:tabLst>
                <a:tab pos="2700655" algn="l"/>
                <a:tab pos="5581015" algn="l"/>
                <a:tab pos="8461375"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为了深入学习党的二十届三中全会精神，在道德与法治课上，九年级（</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）班的道德与法治老师开展以</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我们的美好生活</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为议题的教学活动，让我们一起参与其中。</a:t>
            </a:r>
          </a:p>
          <a:p>
            <a:pPr hangingPunct="0">
              <a:lnSpc>
                <a:spcPct val="130000"/>
              </a:lnSpc>
              <a:spcAft>
                <a:spcPts val="0"/>
              </a:spcAft>
              <a:tabLst>
                <a:tab pos="2700655" algn="l"/>
                <a:tab pos="5581015" algn="l"/>
                <a:tab pos="8461375" algn="l"/>
              </a:tabLst>
            </a:pPr>
            <a:r>
              <a:rPr lang="zh-CN" altLang="zh-CN" sz="22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议题一</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精神学习分享</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党的二十届三中全会精神学习分享会上</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同学们对下列内容进行了探究</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1428437108"/>
              </p:ext>
            </p:extLst>
          </p:nvPr>
        </p:nvGraphicFramePr>
        <p:xfrm>
          <a:off x="478583" y="2708920"/>
          <a:ext cx="11233248" cy="3051048"/>
        </p:xfrm>
        <a:graphic>
          <a:graphicData uri="http://schemas.openxmlformats.org/drawingml/2006/table">
            <a:tbl>
              <a:tblPr firstRow="1" firstCol="1" bandRow="1"/>
              <a:tblGrid>
                <a:gridCol w="5623364">
                  <a:extLst>
                    <a:ext uri="{9D8B030D-6E8A-4147-A177-3AD203B41FA5}">
                      <a16:colId xmlns:a16="http://schemas.microsoft.com/office/drawing/2014/main" val="2738064730"/>
                    </a:ext>
                  </a:extLst>
                </a:gridCol>
                <a:gridCol w="5609884">
                  <a:extLst>
                    <a:ext uri="{9D8B030D-6E8A-4147-A177-3AD203B41FA5}">
                      <a16:colId xmlns:a16="http://schemas.microsoft.com/office/drawing/2014/main" val="213637535"/>
                    </a:ext>
                  </a:extLst>
                </a:gridCol>
              </a:tblGrid>
              <a:tr h="0">
                <a:tc>
                  <a:txBody>
                    <a:bodyPr/>
                    <a:lstStyle/>
                    <a:p>
                      <a:pPr algn="ctr"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学习报告内容</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体现的教材知识</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07598050"/>
                  </a:ext>
                </a:extLst>
              </a:tr>
              <a:tr h="0">
                <a:tc>
                  <a:txBody>
                    <a:bodyPr/>
                    <a:lstStyle/>
                    <a:p>
                      <a:pPr algn="just"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党的领导是进一步全面深化改革、推进中国式现代化的根本保证</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30000"/>
                        </a:lnSpc>
                        <a:spcAft>
                          <a:spcPts val="0"/>
                        </a:spcAft>
                        <a:tabLst>
                          <a:tab pos="2700655" algn="l"/>
                          <a:tab pos="5581015" algn="l"/>
                          <a:tab pos="8461375" algn="l"/>
                        </a:tabLst>
                      </a:pPr>
                      <a:r>
                        <a:rPr lang="en-US" sz="22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64518227"/>
                  </a:ext>
                </a:extLst>
              </a:tr>
              <a:tr h="0">
                <a:tc>
                  <a:txBody>
                    <a:bodyPr/>
                    <a:lstStyle/>
                    <a:p>
                      <a:pPr algn="just"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全会审议通过了《中共中央关于进一步全面深化改革、推进中国式现代化的决定》。在推进中国式现代化的新征程上</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中国改革开放矗立起新的里程碑</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30000"/>
                        </a:lnSpc>
                        <a:spcAft>
                          <a:spcPts val="0"/>
                        </a:spcAft>
                        <a:tabLst>
                          <a:tab pos="2700655" algn="l"/>
                          <a:tab pos="5581015" algn="l"/>
                          <a:tab pos="8461375" algn="l"/>
                        </a:tabLst>
                      </a:pPr>
                      <a:r>
                        <a:rPr lang="en-US" sz="22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1318815"/>
                  </a:ext>
                </a:extLst>
              </a:tr>
            </a:tbl>
          </a:graphicData>
        </a:graphic>
      </p:graphicFrame>
      <p:sp>
        <p:nvSpPr>
          <p:cNvPr id="6" name="矩形 5"/>
          <p:cNvSpPr/>
          <p:nvPr/>
        </p:nvSpPr>
        <p:spPr>
          <a:xfrm>
            <a:off x="342122" y="5877272"/>
            <a:ext cx="11504580" cy="535916"/>
          </a:xfrm>
          <a:prstGeom prst="rect">
            <a:avLst/>
          </a:prstGeom>
        </p:spPr>
        <p:txBody>
          <a:bodyPr wrap="square">
            <a:spAutoFit/>
          </a:bodyPr>
          <a:lstStyle/>
          <a:p>
            <a:pPr algn="just">
              <a:lnSpc>
                <a:spcPct val="150000"/>
              </a:lnSpc>
              <a:spcAft>
                <a:spcPts val="0"/>
              </a:spcAft>
              <a:tabLst>
                <a:tab pos="2700655" algn="l"/>
                <a:tab pos="5581015" algn="l"/>
                <a:tab pos="8461375" algn="l"/>
              </a:tabLst>
            </a:pPr>
            <a:r>
              <a:rPr lang="zh-CN" altLang="zh-CN" sz="2200" b="0">
                <a:solidFill>
                  <a:srgbClr val="000000"/>
                </a:solidFill>
                <a:cs typeface="Times New Roman" panose="02020603050405020304" pitchFamily="18" charset="0"/>
              </a:rPr>
              <a:t>（</a:t>
            </a:r>
            <a:r>
              <a:rPr lang="en-US" altLang="zh-CN" sz="2200" b="0">
                <a:solidFill>
                  <a:srgbClr val="000000"/>
                </a:solidFill>
                <a:cs typeface="Times New Roman" panose="02020603050405020304" pitchFamily="18" charset="0"/>
              </a:rPr>
              <a:t>1</a:t>
            </a:r>
            <a:r>
              <a:rPr lang="zh-CN" altLang="zh-CN" sz="2200" b="0">
                <a:solidFill>
                  <a:srgbClr val="000000"/>
                </a:solidFill>
                <a:cs typeface="Times New Roman" panose="02020603050405020304" pitchFamily="18" charset="0"/>
              </a:rPr>
              <a:t>）请你将上表中的空格内容补充完整。</a:t>
            </a:r>
          </a:p>
        </p:txBody>
      </p:sp>
    </p:spTree>
    <p:extLst>
      <p:ext uri="{BB962C8B-B14F-4D97-AF65-F5344CB8AC3E}">
        <p14:creationId xmlns:p14="http://schemas.microsoft.com/office/powerpoint/2010/main" val="381612032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10839"/>
            <a:ext cx="11485848" cy="2238241"/>
          </a:xfrm>
        </p:spPr>
        <p:txBody>
          <a:bodyPr/>
          <a:lstStyle/>
          <a:p>
            <a:pPr hangingPunct="0">
              <a:spcAft>
                <a:spcPts val="0"/>
              </a:spcAft>
            </a:pP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中国共产党领导是中国特色社会主义最本质的特征，是中国特色社会主义制度的最大优势，是党和国家的根本所在、命脉所在，是全国各族人民的利益所系、命运所系。党是最高政治领导力量　</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改革开放是强国之路，是决定当代中国命运的关键抉择，是当代中国最鲜明的特色。</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4824844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议题二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探讨发展问题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城乡融合发展是中国式现代化的必然要求。必须统筹新型工业化、新型城镇化和乡村全面振兴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全面提高城乡规划、建设、治理融合水平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促进城乡要素平等交换、双向流动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缩小城乡差别</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促进城乡共同繁荣发展。要健全推进新型城镇化体制机制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巩固和完善农村基本经营制度</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完善强农惠农富农支持制度</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着力保障和改善民生。针对当前中国的发展问题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探究小组同学开展了以下探讨。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甲</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着力保障和改善民生是现代化建设一切工作的中心。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乙</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建设中国式现代化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我国的主要矛盾和基本国情都变了。</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）以上两位同学的观点你同意吗？请任选其中一位同学的观点，阐明你的理由。</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0838419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6957"/>
            <a:ext cx="11485848" cy="3900235"/>
          </a:xfrm>
        </p:spPr>
        <p:txBody>
          <a:bodyPr/>
          <a:lstStyle/>
          <a:p>
            <a:pPr hangingPunct="0">
              <a:spcAft>
                <a:spcPts val="0"/>
              </a:spcAft>
            </a:pP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示例：</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甲的观点是错误的。理由：经济建设是现代化建设一切工作的中心，只有大力发展生产力，才能从根本上巩固和发展社会主义制度，才能满足人民日益增长的美好生活需要，才能推动社会全面进步；解决民生问题必须始终坚持以经济建设为中心，大力发展生产力，才能为民生奠定坚实的物质基础。</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乙的观点是错误的。理由：中国特色社会主义进入新时代，我国社会主要矛盾已经转化为人民日益增长的美好生活需要和不平衡不充分的发展之间的矛盾；我国社会主要矛盾虽已改变，但我国仍处于并将长期处于社会主义初级阶段的基本国情没有变。</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1941231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议题三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感受伟大成就</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同学们搜集了我国近几年取得的部分成就信息并进行讨论。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年国内生产总值及其增长速度</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）运用所学知识，说说我国取得上述成就的原因</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fm54.jpg" descr="id:2147497760;FounderCES"/>
          <p:cNvPicPr/>
          <p:nvPr/>
        </p:nvPicPr>
        <p:blipFill>
          <a:blip r:embed="rId2"/>
          <a:stretch>
            <a:fillRect/>
          </a:stretch>
        </p:blipFill>
        <p:spPr>
          <a:xfrm>
            <a:off x="2812970" y="2461214"/>
            <a:ext cx="6363277" cy="3281795"/>
          </a:xfrm>
          <a:prstGeom prst="rect">
            <a:avLst/>
          </a:prstGeom>
        </p:spPr>
      </p:pic>
    </p:spTree>
    <p:extLst>
      <p:ext uri="{BB962C8B-B14F-4D97-AF65-F5344CB8AC3E}">
        <p14:creationId xmlns:p14="http://schemas.microsoft.com/office/powerpoint/2010/main" val="192518751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104796"/>
            <a:ext cx="11485848" cy="1684244"/>
          </a:xfrm>
        </p:spPr>
        <p:txBody>
          <a:bodyPr/>
          <a:lstStyle/>
          <a:p>
            <a:pPr algn="dist" hangingPunct="0">
              <a:spcAft>
                <a:spcPts val="0"/>
              </a:spcAft>
            </a:pP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示例：</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坚持中国共产党的领导。</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坚持走中国特色社会主义道路。</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坚持以人民为中心的发展思想，让人民共享发展成果。</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全国各族人民的艰苦奋斗、</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勇</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担</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责</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任。</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2889432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16191"/>
            <a:ext cx="11485848" cy="1684244"/>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议题四</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向未来进发</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）活动的最后，同学们纷纷谈论自己的打算。站在新起点，让我们向未来进发，你将有怎样的行动？</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918951"/>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树立远大理想，明确历史使命，发扬艰苦奋斗精神。</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树立终身学习的理念，努力学习科学文化知识，树立公民意识、全球意识和国家观念，用发展的眼光看问题。</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积极参加社会实践活动，培养创新精神和实践能力。</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树立责任意识，积极参加社会公益活动，服务社会，奉献社会。</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66495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34830"/>
            <a:ext cx="11485848" cy="2862322"/>
          </a:xfrm>
        </p:spPr>
        <p:txBody>
          <a:bodyPr/>
          <a:lstStyle/>
          <a:p>
            <a:pPr algn="dist"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中国共产党的中心任务就是团结带领全国各族人民</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全面建成社会主义现代化强国、实现第二个百年奋斗目</a:t>
            </a:r>
            <a:r>
              <a:rPr lang="zh-CN" altLang="zh-CN" u="sng" smtClean="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标</a:t>
            </a:r>
            <a:r>
              <a:rPr lang="en-US" altLang="zh-CN" baseline="30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以中国式现代化全面推进中华民族伟</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a:t>
            </a:r>
            <a:endPar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复</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兴</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2700655" algn="l"/>
                <a:tab pos="5581015" algn="l"/>
                <a:tab pos="8461375" algn="l"/>
              </a:tabLst>
            </a:pPr>
            <a:r>
              <a:rPr lang="zh-CN" altLang="en-US">
                <a:solidFill>
                  <a:srgbClr val="00B0F0"/>
                </a:solidFill>
                <a:latin typeface="黑体" panose="02010609060101010101" pitchFamily="49" charset="-122"/>
                <a:ea typeface="黑体" panose="02010609060101010101" pitchFamily="49" charset="-122"/>
                <a:cs typeface="Times New Roman" panose="02020603050405020304" pitchFamily="18" charset="0"/>
              </a:rPr>
              <a:t>联系知识点</a:t>
            </a:r>
            <a:endParaRPr lang="en-US" altLang="zh-CN">
              <a:solidFill>
                <a:srgbClr val="00B0F0"/>
              </a:solidFill>
              <a:latin typeface="黑体" panose="02010609060101010101" pitchFamily="49" charset="-122"/>
              <a:ea typeface="黑体" panose="02010609060101010101" pitchFamily="49" charset="-122"/>
              <a:cs typeface="Times New Roman" panose="02020603050405020304" pitchFamily="18" charset="0"/>
            </a:endParaRPr>
          </a:p>
          <a:p>
            <a:pPr hangingPunct="0">
              <a:spcAft>
                <a:spcPts val="0"/>
              </a:spcAft>
              <a:tabLst>
                <a:tab pos="2700655" algn="l"/>
                <a:tab pos="5581015" algn="l"/>
                <a:tab pos="8461375" algn="l"/>
              </a:tabLst>
            </a:pP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两个一百年</a:t>
            </a: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奋斗目</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标</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60854" y="1506850"/>
            <a:ext cx="1415772" cy="572464"/>
          </a:xfrm>
          <a:prstGeom prst="rect">
            <a:avLst/>
          </a:prstGeom>
        </p:spPr>
        <p:txBody>
          <a:bodyPr wrap="none">
            <a:spAutoFit/>
          </a:bodyPr>
          <a:lstStyle/>
          <a:p>
            <a:pPr lvl="0" algn="just" eaLnBrk="1">
              <a:lnSpc>
                <a:spcPct val="130000"/>
              </a:lnSpc>
              <a:spcBef>
                <a:spcPts val="0"/>
              </a:spcBef>
              <a:spcAft>
                <a:spcPts val="0"/>
              </a:spcAft>
              <a:tabLst>
                <a:tab pos="2700655" algn="l"/>
                <a:tab pos="5581015" algn="l"/>
                <a:tab pos="8461375" algn="l"/>
              </a:tabLst>
            </a:pPr>
            <a:r>
              <a:rPr lang="zh-CN" altLang="en-US" sz="2400" b="0">
                <a:solidFill>
                  <a:srgbClr val="00B0F0"/>
                </a:solidFill>
                <a:ea typeface="黑体" panose="02010609060101010101" pitchFamily="49" charset="-122"/>
                <a:cs typeface="Times New Roman" panose="02020603050405020304" pitchFamily="18" charset="0"/>
              </a:rPr>
              <a:t>热点材料</a:t>
            </a:r>
            <a:endParaRPr lang="en-US" altLang="zh-CN" sz="2400" b="0">
              <a:solidFill>
                <a:srgbClr val="00B0F0"/>
              </a:solidFill>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22558960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80949"/>
            <a:ext cx="11485848" cy="5078313"/>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材料四</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中国式现代化</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是中国共产党领导的社会主义现代化</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既有各国现代化的共同特征</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更有基于自己国情的中国特色。中国式现代化是人口规模巨大的现代化</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是全体人民共同富裕的现代化</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是物质文明和精神文明相协调的现代化</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是人与自然和谐共生的现代化</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是走和平发展道路的现代化。</a:t>
            </a:r>
            <a:r>
              <a:rPr lang="en-US" altLang="zh-CN" baseline="30000">
                <a:solidFill>
                  <a:srgbClr val="000000"/>
                </a:solidFill>
                <a:latin typeface="宋体" panose="02010600030101010101" pitchFamily="2" charset="-122"/>
                <a:ea typeface="宋体" panose="02010600030101010101" pitchFamily="2" charset="-122"/>
                <a:cs typeface="Times New Roman" panose="02020603050405020304" pitchFamily="18" charset="0"/>
              </a:rPr>
              <a:t>⑥⑦⑧⑨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en-US">
                <a:solidFill>
                  <a:srgbClr val="00B0F0"/>
                </a:solidFill>
                <a:latin typeface="黑体" panose="02010609060101010101" pitchFamily="49" charset="-122"/>
                <a:ea typeface="黑体" panose="02010609060101010101" pitchFamily="49" charset="-122"/>
                <a:cs typeface="Times New Roman" panose="02020603050405020304" pitchFamily="18" charset="0"/>
              </a:rPr>
              <a:t>联系知识点</a:t>
            </a:r>
            <a:endParaRPr lang="en-US" altLang="zh-CN">
              <a:solidFill>
                <a:srgbClr val="00B0F0"/>
              </a:solidFill>
              <a:latin typeface="黑体" panose="02010609060101010101" pitchFamily="49" charset="-122"/>
              <a:ea typeface="黑体" panose="02010609060101010101" pitchFamily="49" charset="-122"/>
              <a:cs typeface="Times New Roman" panose="02020603050405020304" pitchFamily="18" charset="0"/>
            </a:endParaRPr>
          </a:p>
          <a:p>
            <a:pPr hangingPunct="0">
              <a:spcAft>
                <a:spcPts val="0"/>
              </a:spcAft>
              <a:tabLst>
                <a:tab pos="2700655" algn="l"/>
                <a:tab pos="5581015" algn="l"/>
                <a:tab pos="8461375" algn="l"/>
              </a:tabLst>
            </a:pP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实现高质量发展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坚定文化自信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建设生态文明</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⑨</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构建人类命运共同</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体</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30962" y="908720"/>
            <a:ext cx="1415772" cy="572464"/>
          </a:xfrm>
          <a:prstGeom prst="rect">
            <a:avLst/>
          </a:prstGeom>
        </p:spPr>
        <p:txBody>
          <a:bodyPr wrap="none">
            <a:spAutoFit/>
          </a:bodyPr>
          <a:lstStyle/>
          <a:p>
            <a:pPr lvl="0" algn="just" eaLnBrk="1">
              <a:lnSpc>
                <a:spcPct val="130000"/>
              </a:lnSpc>
              <a:spcBef>
                <a:spcPts val="0"/>
              </a:spcBef>
              <a:spcAft>
                <a:spcPts val="0"/>
              </a:spcAft>
              <a:tabLst>
                <a:tab pos="2700655" algn="l"/>
                <a:tab pos="5581015" algn="l"/>
                <a:tab pos="8461375" algn="l"/>
              </a:tabLst>
            </a:pPr>
            <a:r>
              <a:rPr lang="zh-CN" altLang="en-US" sz="2400" b="0">
                <a:solidFill>
                  <a:srgbClr val="00B0F0"/>
                </a:solidFill>
                <a:ea typeface="黑体" panose="02010609060101010101" pitchFamily="49" charset="-122"/>
                <a:cs typeface="Times New Roman" panose="02020603050405020304" pitchFamily="18" charset="0"/>
              </a:rPr>
              <a:t>热点材料</a:t>
            </a:r>
            <a:endParaRPr lang="en-US" altLang="zh-CN" sz="2400" b="0">
              <a:solidFill>
                <a:srgbClr val="00B0F0"/>
              </a:solidFill>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15584469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77699"/>
            <a:ext cx="11485848" cy="5115246"/>
          </a:xfrm>
        </p:spPr>
        <p:txBody>
          <a:bodyPr/>
          <a:lstStyle/>
          <a:p>
            <a:pPr hangingPunct="0">
              <a:lnSpc>
                <a:spcPct val="130000"/>
              </a:lnSpc>
              <a:spcAft>
                <a:spcPts val="0"/>
              </a:spcAft>
              <a:tabLst>
                <a:tab pos="2700655" algn="l"/>
                <a:tab pos="5581015" algn="l"/>
                <a:tab pos="8461375" algn="l"/>
              </a:tabLst>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材料五</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年全国两会热词调查显示</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民生保障</a:t>
            </a:r>
            <a:r>
              <a:rPr lang="en-US" altLang="zh-CN" sz="22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位列榜首。中国式现代化</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民生为大。在此前的</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23</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次全国两会调查中</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与民生紧密相关的</a:t>
            </a:r>
            <a:r>
              <a:rPr lang="en-US" altLang="zh-CN" sz="22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社会保障</a:t>
            </a:r>
            <a:r>
              <a:rPr lang="en-US" altLang="zh-CN" sz="22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一词曾</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次跻身十大热词之列</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年改为</a:t>
            </a:r>
            <a:r>
              <a:rPr lang="en-US" altLang="zh-CN" sz="22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民生保障</a:t>
            </a:r>
            <a:r>
              <a:rPr lang="en-US" altLang="zh-CN" sz="22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后</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其关注热度位列榜首。</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过去一年</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全国医保个人账户跨省共济、城镇老旧小区改造、存量房贷利率批量下调等便民惠民举措赢得网民认可。就业是民生之本。当前</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年春风行动正如火如荼地开展</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网民围绕支持不同群体就业提出了诸多建议。超六成网民期望完善就业公共服务制度建设</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建立全国统一的就业信息平台</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并打造</a:t>
            </a:r>
            <a:r>
              <a:rPr lang="en-US" altLang="zh-CN" sz="2200" u="sng">
                <a:solidFill>
                  <a:srgbClr val="000000"/>
                </a:solidFill>
                <a:uFill>
                  <a:solidFill>
                    <a:srgbClr val="000000"/>
                  </a:solidFill>
                </a:uFill>
                <a:latin typeface="楷体" panose="02010609060101010101" pitchFamily="49" charset="-122"/>
                <a:ea typeface="宋体" panose="02010600030101010101" pitchFamily="2" charset="-122"/>
                <a:cs typeface="Times New Roman" panose="02020603050405020304" pitchFamily="18" charset="0"/>
              </a:rPr>
              <a:t>“</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家门口</a:t>
            </a:r>
            <a:r>
              <a:rPr lang="en-US" altLang="zh-CN" sz="2200" u="sng">
                <a:solidFill>
                  <a:srgbClr val="000000"/>
                </a:solidFill>
                <a:uFill>
                  <a:solidFill>
                    <a:srgbClr val="000000"/>
                  </a:solidFill>
                </a:uFill>
                <a:latin typeface="楷体" panose="02010609060101010101" pitchFamily="49" charset="-122"/>
                <a:ea typeface="宋体" panose="02010600030101010101" pitchFamily="2" charset="-122"/>
                <a:cs typeface="Times New Roman" panose="02020603050405020304" pitchFamily="18" charset="0"/>
              </a:rPr>
              <a:t>”</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的就业服务站。在医疗领域</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超七成网民表达了强烈关切</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他们期盼优质医疗资源能够进一步下沉</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特别是在减轻人民群众就医用药负担、推动全国跨省异地就医结算落地以及推动基层检查、上级诊断结果的共享互认等方面取得更多进展。</a:t>
            </a:r>
            <a:r>
              <a:rPr lang="en-US" altLang="zh-CN" sz="2200" baseline="30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⑩</a:t>
            </a:r>
            <a:r>
              <a:rPr lang="en-US" altLang="zh-CN" sz="2200" baseline="30000" smtClean="0">
                <a:solidFill>
                  <a:srgbClr val="000000"/>
                </a:solidFill>
                <a:latin typeface="MS Mincho"/>
                <a:ea typeface="宋体" panose="02010600030101010101" pitchFamily="2" charset="-122"/>
                <a:cs typeface="Times New Roman" panose="02020603050405020304" pitchFamily="18" charset="0"/>
              </a:rPr>
              <a:t>⑪</a:t>
            </a:r>
          </a:p>
          <a:p>
            <a:pPr lvl="0" hangingPunct="0">
              <a:spcAft>
                <a:spcPts val="0"/>
              </a:spcAft>
              <a:tabLst>
                <a:tab pos="2700655" algn="l"/>
                <a:tab pos="5581015" algn="l"/>
                <a:tab pos="8461375" algn="l"/>
              </a:tabLst>
            </a:pPr>
            <a:r>
              <a:rPr lang="zh-CN" altLang="en-US">
                <a:solidFill>
                  <a:srgbClr val="00B0F0"/>
                </a:solidFill>
                <a:latin typeface="黑体" panose="02010609060101010101" pitchFamily="49" charset="-122"/>
                <a:ea typeface="黑体" panose="02010609060101010101" pitchFamily="49" charset="-122"/>
                <a:cs typeface="Times New Roman" panose="02020603050405020304" pitchFamily="18" charset="0"/>
              </a:rPr>
              <a:t>联系知识</a:t>
            </a:r>
            <a:r>
              <a:rPr lang="zh-CN" altLang="en-US" smtClean="0">
                <a:solidFill>
                  <a:srgbClr val="00B0F0"/>
                </a:solidFill>
                <a:latin typeface="黑体" panose="02010609060101010101" pitchFamily="49" charset="-122"/>
                <a:ea typeface="黑体" panose="02010609060101010101" pitchFamily="49" charset="-122"/>
                <a:cs typeface="Times New Roman" panose="02020603050405020304" pitchFamily="18" charset="0"/>
              </a:rPr>
              <a:t>点</a:t>
            </a:r>
            <a:endPar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⑩</a:t>
            </a:r>
            <a:r>
              <a:rPr lang="zh-CN" altLang="zh-CN" sz="22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共享发展成</a:t>
            </a:r>
            <a:r>
              <a:rPr lang="zh-CN" altLang="zh-CN" sz="220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果</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关</a:t>
            </a:r>
            <a:r>
              <a:rPr lang="zh-CN" altLang="zh-CN" sz="22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注民</a:t>
            </a:r>
            <a:r>
              <a:rPr lang="zh-CN" altLang="zh-CN" sz="220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生</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p:nvPr/>
        </p:nvPicPr>
        <p:blipFill>
          <a:blip r:embed="rId2">
            <a:clrChange>
              <a:clrFrom>
                <a:srgbClr val="FFFFFF"/>
              </a:clrFrom>
              <a:clrTo>
                <a:srgbClr val="FFFFFF">
                  <a:alpha val="0"/>
                </a:srgbClr>
              </a:clrTo>
            </a:clrChange>
          </a:blip>
          <a:stretch>
            <a:fillRect/>
          </a:stretch>
        </p:blipFill>
        <p:spPr>
          <a:xfrm>
            <a:off x="9878466" y="4671728"/>
            <a:ext cx="177070" cy="177070"/>
          </a:xfrm>
          <a:prstGeom prst="rect">
            <a:avLst/>
          </a:prstGeom>
        </p:spPr>
      </p:pic>
      <p:pic>
        <p:nvPicPr>
          <p:cNvPr id="4" name="图片 3"/>
          <p:cNvPicPr/>
          <p:nvPr/>
        </p:nvPicPr>
        <p:blipFill>
          <a:blip r:embed="rId2">
            <a:clrChange>
              <a:clrFrom>
                <a:srgbClr val="FFFFFF"/>
              </a:clrFrom>
              <a:clrTo>
                <a:srgbClr val="FFFFFF">
                  <a:alpha val="0"/>
                </a:srgbClr>
              </a:clrTo>
            </a:clrChange>
          </a:blip>
          <a:stretch>
            <a:fillRect/>
          </a:stretch>
        </p:blipFill>
        <p:spPr>
          <a:xfrm>
            <a:off x="2566814" y="5707378"/>
            <a:ext cx="313690" cy="313690"/>
          </a:xfrm>
          <a:prstGeom prst="rect">
            <a:avLst/>
          </a:prstGeom>
        </p:spPr>
      </p:pic>
      <p:sp>
        <p:nvSpPr>
          <p:cNvPr id="5" name="矩形 4"/>
          <p:cNvSpPr/>
          <p:nvPr/>
        </p:nvSpPr>
        <p:spPr>
          <a:xfrm>
            <a:off x="456610" y="730200"/>
            <a:ext cx="1364476" cy="502958"/>
          </a:xfrm>
          <a:prstGeom prst="rect">
            <a:avLst/>
          </a:prstGeom>
        </p:spPr>
        <p:txBody>
          <a:bodyPr wrap="none">
            <a:spAutoFit/>
          </a:bodyPr>
          <a:lstStyle/>
          <a:p>
            <a:pPr lvl="0" algn="just" eaLnBrk="1">
              <a:lnSpc>
                <a:spcPct val="130000"/>
              </a:lnSpc>
              <a:spcBef>
                <a:spcPts val="0"/>
              </a:spcBef>
              <a:spcAft>
                <a:spcPts val="0"/>
              </a:spcAft>
              <a:tabLst>
                <a:tab pos="2700655" algn="l"/>
                <a:tab pos="5581015" algn="l"/>
                <a:tab pos="8461375" algn="l"/>
              </a:tabLst>
            </a:pPr>
            <a:r>
              <a:rPr lang="zh-CN" altLang="en-US" sz="2300" b="0">
                <a:solidFill>
                  <a:srgbClr val="00B0F0"/>
                </a:solidFill>
                <a:ea typeface="黑体" panose="02010609060101010101" pitchFamily="49" charset="-122"/>
                <a:cs typeface="Times New Roman" panose="02020603050405020304" pitchFamily="18" charset="0"/>
              </a:rPr>
              <a:t>热点材料</a:t>
            </a:r>
            <a:endParaRPr lang="en-US" altLang="zh-CN" sz="2300" b="0">
              <a:solidFill>
                <a:srgbClr val="00B0F0"/>
              </a:solidFill>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18743268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74906"/>
            <a:ext cx="11485848" cy="3970318"/>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月</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日</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全国政协十四届三次会议在北京人民大会堂开幕</a:t>
            </a:r>
            <a:r>
              <a:rPr lang="en-US" altLang="zh-CN" baseline="30000">
                <a:solidFill>
                  <a:srgbClr val="000000"/>
                </a:solidFill>
                <a:latin typeface="MS Mincho"/>
                <a:ea typeface="宋体" panose="02010600030101010101" pitchFamily="2" charset="-122"/>
                <a:cs typeface="Times New Roman" panose="02020603050405020304" pitchFamily="18" charset="0"/>
              </a:rPr>
              <a:t>⑫</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截至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共收到提案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5890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件。经审查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立案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5002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262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转为意见和建议</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626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件。提案涉及经济建设、政治建设、文化建设、社会建设、生态文明建设各个方面。这一过程中</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交</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办</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实现有序对接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展现了全过程人民民主的独特优势和实践内涵。</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2700655" algn="l"/>
                <a:tab pos="5581015" algn="l"/>
                <a:tab pos="8461375" algn="l"/>
              </a:tabLst>
            </a:pPr>
            <a:r>
              <a:rPr lang="zh-CN" altLang="en-US" smtClean="0">
                <a:solidFill>
                  <a:srgbClr val="00B0F0"/>
                </a:solidFill>
                <a:latin typeface="黑体" panose="02010609060101010101" pitchFamily="49" charset="-122"/>
                <a:ea typeface="黑体" panose="02010609060101010101" pitchFamily="49" charset="-122"/>
                <a:cs typeface="Times New Roman" panose="02020603050405020304" pitchFamily="18" charset="0"/>
              </a:rPr>
              <a:t>联</a:t>
            </a:r>
            <a:r>
              <a:rPr lang="zh-CN" altLang="en-US">
                <a:solidFill>
                  <a:srgbClr val="00B0F0"/>
                </a:solidFill>
                <a:latin typeface="黑体" panose="02010609060101010101" pitchFamily="49" charset="-122"/>
                <a:ea typeface="黑体" panose="02010609060101010101" pitchFamily="49" charset="-122"/>
                <a:cs typeface="Times New Roman" panose="02020603050405020304" pitchFamily="18" charset="0"/>
              </a:rPr>
              <a:t>系知识点</a:t>
            </a:r>
            <a:endParaRPr lang="en-US" altLang="zh-CN">
              <a:solidFill>
                <a:srgbClr val="00B0F0"/>
              </a:solidFill>
              <a:latin typeface="黑体" panose="02010609060101010101" pitchFamily="49" charset="-122"/>
              <a:ea typeface="黑体" panose="02010609060101010101" pitchFamily="49" charset="-122"/>
              <a:cs typeface="Times New Roman" panose="02020603050405020304" pitchFamily="18" charset="0"/>
            </a:endParaRPr>
          </a:p>
          <a:p>
            <a:r>
              <a:rPr lang="en-US"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中国共产党领导的多党合作和政治协商制度</a:t>
            </a:r>
            <a:endParaRPr lang="zh-CN" altLang="en-US"/>
          </a:p>
        </p:txBody>
      </p:sp>
      <p:pic>
        <p:nvPicPr>
          <p:cNvPr id="3" name="图片 2"/>
          <p:cNvPicPr/>
          <p:nvPr/>
        </p:nvPicPr>
        <p:blipFill>
          <a:blip r:embed="rId2">
            <a:clrChange>
              <a:clrFrom>
                <a:srgbClr val="FFFFFF"/>
              </a:clrFrom>
              <a:clrTo>
                <a:srgbClr val="FFFFFF">
                  <a:alpha val="0"/>
                </a:srgbClr>
              </a:clrTo>
            </a:clrChange>
          </a:blip>
          <a:stretch>
            <a:fillRect/>
          </a:stretch>
        </p:blipFill>
        <p:spPr>
          <a:xfrm>
            <a:off x="432828" y="4976725"/>
            <a:ext cx="276709" cy="276709"/>
          </a:xfrm>
          <a:prstGeom prst="rect">
            <a:avLst/>
          </a:prstGeom>
        </p:spPr>
      </p:pic>
      <p:sp>
        <p:nvSpPr>
          <p:cNvPr id="4" name="矩形 3"/>
          <p:cNvSpPr/>
          <p:nvPr/>
        </p:nvSpPr>
        <p:spPr>
          <a:xfrm>
            <a:off x="430962" y="1146810"/>
            <a:ext cx="1415772" cy="572464"/>
          </a:xfrm>
          <a:prstGeom prst="rect">
            <a:avLst/>
          </a:prstGeom>
        </p:spPr>
        <p:txBody>
          <a:bodyPr wrap="none">
            <a:spAutoFit/>
          </a:bodyPr>
          <a:lstStyle/>
          <a:p>
            <a:pPr lvl="0" algn="just" eaLnBrk="1">
              <a:lnSpc>
                <a:spcPct val="130000"/>
              </a:lnSpc>
              <a:spcBef>
                <a:spcPts val="0"/>
              </a:spcBef>
              <a:spcAft>
                <a:spcPts val="0"/>
              </a:spcAft>
              <a:tabLst>
                <a:tab pos="2700655" algn="l"/>
                <a:tab pos="5581015" algn="l"/>
                <a:tab pos="8461375" algn="l"/>
              </a:tabLst>
            </a:pPr>
            <a:r>
              <a:rPr lang="zh-CN" altLang="en-US" sz="2400" b="0">
                <a:solidFill>
                  <a:srgbClr val="00B0F0"/>
                </a:solidFill>
                <a:ea typeface="黑体" panose="02010609060101010101" pitchFamily="49" charset="-122"/>
                <a:cs typeface="Times New Roman" panose="02020603050405020304" pitchFamily="18" charset="0"/>
              </a:rPr>
              <a:t>热点材料</a:t>
            </a:r>
            <a:endParaRPr lang="en-US" altLang="zh-CN" sz="2400" b="0">
              <a:solidFill>
                <a:srgbClr val="00B0F0"/>
              </a:solidFill>
              <a:ea typeface="黑体" panose="02010609060101010101" pitchFamily="49" charset="-122"/>
              <a:cs typeface="Times New Roman" panose="02020603050405020304" pitchFamily="18" charset="0"/>
            </a:endParaRPr>
          </a:p>
        </p:txBody>
      </p:sp>
      <p:pic>
        <p:nvPicPr>
          <p:cNvPr id="5" name="图片 4"/>
          <p:cNvPicPr/>
          <p:nvPr/>
        </p:nvPicPr>
        <p:blipFill>
          <a:blip r:embed="rId2">
            <a:clrChange>
              <a:clrFrom>
                <a:srgbClr val="FFFFFF"/>
              </a:clrFrom>
              <a:clrTo>
                <a:srgbClr val="FFFFFF">
                  <a:alpha val="0"/>
                </a:srgbClr>
              </a:clrTo>
            </a:clrChange>
          </a:blip>
          <a:stretch>
            <a:fillRect/>
          </a:stretch>
        </p:blipFill>
        <p:spPr>
          <a:xfrm>
            <a:off x="10951974" y="1624776"/>
            <a:ext cx="188995" cy="188995"/>
          </a:xfrm>
          <a:prstGeom prst="rect">
            <a:avLst/>
          </a:prstGeom>
        </p:spPr>
      </p:pic>
    </p:spTree>
    <p:extLst>
      <p:ext uri="{BB962C8B-B14F-4D97-AF65-F5344CB8AC3E}">
        <p14:creationId xmlns:p14="http://schemas.microsoft.com/office/powerpoint/2010/main" val="6000014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55215"/>
            <a:ext cx="11485848" cy="5447645"/>
          </a:xfrm>
        </p:spPr>
        <p:txBody>
          <a:bodyPr/>
          <a:lstStyle/>
          <a:p>
            <a:pPr algn="dist" hangingPunct="0">
              <a:lnSpc>
                <a:spcPct val="130000"/>
              </a:lnSpc>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料七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月</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日上午</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第十四届全国人民代表大会第三次会议在北京人民大会堂开幕。</a:t>
            </a:r>
            <a:r>
              <a:rPr lang="en-US" altLang="zh-CN" baseline="30000">
                <a:solidFill>
                  <a:srgbClr val="000000"/>
                </a:solidFill>
                <a:latin typeface="MS Mincho"/>
                <a:ea typeface="宋体" panose="02010600030101010101" pitchFamily="2" charset="-122"/>
                <a:cs typeface="Times New Roman" panose="02020603050405020304" pitchFamily="18" charset="0"/>
              </a:rPr>
              <a:t>⑬</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近</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3000</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名全国人大代表肩负人民重托出席大会</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认真履行宪法和法律赋予的神圣职责。大会议程共有</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项</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包括审议政府工作报告</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审议全国人民代表大会常务委员会关于提请审议《中华人民共和国全国人民代表大会和地方各级人民代表大会代表法</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修正草案</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》的议案</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审议全国人民代表大会常务委员会工作报告</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u="sng" smtClean="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等</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等。</a:t>
            </a:r>
            <a:r>
              <a:rPr lang="en-US" altLang="zh-CN" baseline="30000">
                <a:solidFill>
                  <a:srgbClr val="000000"/>
                </a:solidFill>
                <a:latin typeface="MS Mincho"/>
                <a:ea typeface="宋体" panose="02010600030101010101" pitchFamily="2" charset="-122"/>
                <a:cs typeface="Times New Roman" panose="02020603050405020304" pitchFamily="18" charset="0"/>
              </a:rPr>
              <a:t>⑭⑮⑯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2700655" algn="l"/>
                <a:tab pos="5581015" algn="l"/>
                <a:tab pos="8461375" algn="l"/>
              </a:tabLst>
            </a:pPr>
            <a:r>
              <a:rPr lang="zh-CN" altLang="en-US">
                <a:solidFill>
                  <a:srgbClr val="00B0F0"/>
                </a:solidFill>
                <a:latin typeface="黑体" panose="02010609060101010101" pitchFamily="49" charset="-122"/>
                <a:ea typeface="黑体" panose="02010609060101010101" pitchFamily="49" charset="-122"/>
                <a:cs typeface="Times New Roman" panose="02020603050405020304" pitchFamily="18" charset="0"/>
              </a:rPr>
              <a:t>联系知识</a:t>
            </a:r>
            <a:r>
              <a:rPr lang="zh-CN" altLang="en-US" smtClean="0">
                <a:solidFill>
                  <a:srgbClr val="00B0F0"/>
                </a:solidFill>
                <a:latin typeface="黑体" panose="02010609060101010101" pitchFamily="49" charset="-122"/>
                <a:ea typeface="黑体" panose="02010609060101010101" pitchFamily="49" charset="-122"/>
                <a:cs typeface="Times New Roman" panose="02020603050405020304" pitchFamily="18" charset="0"/>
              </a:rPr>
              <a:t>点</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人</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民代表大会制度</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smtClean="0">
                <a:solidFill>
                  <a:srgbClr val="000000"/>
                </a:solidFill>
                <a:latin typeface="MS Mincho"/>
                <a:ea typeface="宋体" panose="02010600030101010101" pitchFamily="2" charset="-122"/>
                <a:cs typeface="Times New Roman" panose="02020603050405020304" pitchFamily="18" charset="0"/>
              </a:rPr>
              <a:t>⑭ </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我</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国的国家性质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smtClean="0">
                <a:solidFill>
                  <a:srgbClr val="000000"/>
                </a:solidFill>
                <a:latin typeface="MS Mincho"/>
                <a:ea typeface="宋体" panose="02010600030101010101" pitchFamily="2" charset="-122"/>
                <a:cs typeface="Times New Roman" panose="02020603050405020304" pitchFamily="18" charset="0"/>
              </a:rPr>
              <a:t>⑮ </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人</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大代表的职责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smtClean="0">
                <a:solidFill>
                  <a:srgbClr val="000000"/>
                </a:solidFill>
                <a:latin typeface="MS Mincho"/>
                <a:ea typeface="宋体" panose="02010600030101010101" pitchFamily="2" charset="-122"/>
                <a:cs typeface="Times New Roman" panose="02020603050405020304" pitchFamily="18" charset="0"/>
              </a:rPr>
              <a:t>⑯ </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人</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民代表大会的职</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p:nvPr/>
        </p:nvPicPr>
        <p:blipFill>
          <a:blip r:embed="rId2">
            <a:clrChange>
              <a:clrFrom>
                <a:srgbClr val="FFFFFF"/>
              </a:clrFrom>
              <a:clrTo>
                <a:srgbClr val="FFFFFF">
                  <a:alpha val="0"/>
                </a:srgbClr>
              </a:clrTo>
            </a:clrChange>
          </a:blip>
          <a:stretch>
            <a:fillRect/>
          </a:stretch>
        </p:blipFill>
        <p:spPr>
          <a:xfrm>
            <a:off x="1918742" y="1628800"/>
            <a:ext cx="228987" cy="228987"/>
          </a:xfrm>
          <a:prstGeom prst="rect">
            <a:avLst/>
          </a:prstGeom>
        </p:spPr>
      </p:pic>
      <p:pic>
        <p:nvPicPr>
          <p:cNvPr id="4" name="图片 3"/>
          <p:cNvPicPr/>
          <p:nvPr/>
        </p:nvPicPr>
        <p:blipFill>
          <a:blip r:embed="rId3">
            <a:clrChange>
              <a:clrFrom>
                <a:srgbClr val="FFFFFF"/>
              </a:clrFrom>
              <a:clrTo>
                <a:srgbClr val="FFFFFF">
                  <a:alpha val="0"/>
                </a:srgbClr>
              </a:clrTo>
            </a:clrChange>
          </a:blip>
          <a:stretch>
            <a:fillRect/>
          </a:stretch>
        </p:blipFill>
        <p:spPr>
          <a:xfrm>
            <a:off x="1115135" y="3573016"/>
            <a:ext cx="216250" cy="216250"/>
          </a:xfrm>
          <a:prstGeom prst="rect">
            <a:avLst/>
          </a:prstGeom>
        </p:spPr>
      </p:pic>
      <p:pic>
        <p:nvPicPr>
          <p:cNvPr id="5" name="图片 4"/>
          <p:cNvPicPr/>
          <p:nvPr/>
        </p:nvPicPr>
        <p:blipFill>
          <a:blip r:embed="rId4">
            <a:clrChange>
              <a:clrFrom>
                <a:srgbClr val="FFFFFF"/>
              </a:clrFrom>
              <a:clrTo>
                <a:srgbClr val="FFFFFF">
                  <a:alpha val="0"/>
                </a:srgbClr>
              </a:clrTo>
            </a:clrChange>
          </a:blip>
          <a:stretch>
            <a:fillRect/>
          </a:stretch>
        </p:blipFill>
        <p:spPr>
          <a:xfrm>
            <a:off x="1352245" y="3579415"/>
            <a:ext cx="209851" cy="209851"/>
          </a:xfrm>
          <a:prstGeom prst="rect">
            <a:avLst/>
          </a:prstGeom>
        </p:spPr>
      </p:pic>
      <p:pic>
        <p:nvPicPr>
          <p:cNvPr id="6" name="图片 5"/>
          <p:cNvPicPr/>
          <p:nvPr/>
        </p:nvPicPr>
        <p:blipFill>
          <a:blip r:embed="rId5">
            <a:clrChange>
              <a:clrFrom>
                <a:srgbClr val="FFFFFF"/>
              </a:clrFrom>
              <a:clrTo>
                <a:srgbClr val="FFFFFF">
                  <a:alpha val="0"/>
                </a:srgbClr>
              </a:clrTo>
            </a:clrChange>
          </a:blip>
          <a:stretch>
            <a:fillRect/>
          </a:stretch>
        </p:blipFill>
        <p:spPr>
          <a:xfrm>
            <a:off x="1630710" y="3576215"/>
            <a:ext cx="209851" cy="209851"/>
          </a:xfrm>
          <a:prstGeom prst="rect">
            <a:avLst/>
          </a:prstGeom>
        </p:spPr>
      </p:pic>
      <p:sp>
        <p:nvSpPr>
          <p:cNvPr id="7" name="矩形 6"/>
          <p:cNvSpPr/>
          <p:nvPr/>
        </p:nvSpPr>
        <p:spPr>
          <a:xfrm>
            <a:off x="407249" y="696176"/>
            <a:ext cx="1415772" cy="572464"/>
          </a:xfrm>
          <a:prstGeom prst="rect">
            <a:avLst/>
          </a:prstGeom>
        </p:spPr>
        <p:txBody>
          <a:bodyPr wrap="none">
            <a:spAutoFit/>
          </a:bodyPr>
          <a:ls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a:lstStyle>
          <a:p>
            <a:pPr lvl="0" algn="just" eaLnBrk="1">
              <a:lnSpc>
                <a:spcPct val="130000"/>
              </a:lnSpc>
              <a:spcBef>
                <a:spcPts val="0"/>
              </a:spcBef>
              <a:spcAft>
                <a:spcPts val="0"/>
              </a:spcAft>
              <a:tabLst>
                <a:tab pos="2700655" algn="l"/>
                <a:tab pos="5581015" algn="l"/>
                <a:tab pos="8461375" algn="l"/>
              </a:tabLst>
            </a:pPr>
            <a:r>
              <a:rPr lang="zh-CN" altLang="en-US" sz="2400" b="0">
                <a:solidFill>
                  <a:srgbClr val="00B0F0"/>
                </a:solidFill>
                <a:ea typeface="黑体" panose="02010609060101010101" pitchFamily="49" charset="-122"/>
                <a:cs typeface="Times New Roman" panose="02020603050405020304" pitchFamily="18" charset="0"/>
              </a:rPr>
              <a:t>热点材料</a:t>
            </a:r>
            <a:endParaRPr lang="en-US" altLang="zh-CN" sz="2400" b="0">
              <a:solidFill>
                <a:srgbClr val="00B0F0"/>
              </a:solidFill>
              <a:ea typeface="黑体" panose="02010609060101010101" pitchFamily="49" charset="-122"/>
              <a:cs typeface="Times New Roman" panose="02020603050405020304" pitchFamily="18" charset="0"/>
            </a:endParaRPr>
          </a:p>
        </p:txBody>
      </p:sp>
      <p:pic>
        <p:nvPicPr>
          <p:cNvPr id="8" name="图片 7"/>
          <p:cNvPicPr/>
          <p:nvPr/>
        </p:nvPicPr>
        <p:blipFill>
          <a:blip r:embed="rId2">
            <a:clrChange>
              <a:clrFrom>
                <a:srgbClr val="FFFFFF"/>
              </a:clrFrom>
              <a:clrTo>
                <a:srgbClr val="FFFFFF">
                  <a:alpha val="0"/>
                </a:srgbClr>
              </a:clrTo>
            </a:clrChange>
          </a:blip>
          <a:stretch>
            <a:fillRect/>
          </a:stretch>
        </p:blipFill>
        <p:spPr>
          <a:xfrm>
            <a:off x="512692" y="4687246"/>
            <a:ext cx="304783" cy="304783"/>
          </a:xfrm>
          <a:prstGeom prst="rect">
            <a:avLst/>
          </a:prstGeom>
        </p:spPr>
      </p:pic>
      <p:pic>
        <p:nvPicPr>
          <p:cNvPr id="9" name="图片 8"/>
          <p:cNvPicPr/>
          <p:nvPr/>
        </p:nvPicPr>
        <p:blipFill>
          <a:blip r:embed="rId3">
            <a:clrChange>
              <a:clrFrom>
                <a:srgbClr val="FFFFFF"/>
              </a:clrFrom>
              <a:clrTo>
                <a:srgbClr val="FFFFFF">
                  <a:alpha val="0"/>
                </a:srgbClr>
              </a:clrTo>
            </a:clrChange>
          </a:blip>
          <a:stretch>
            <a:fillRect/>
          </a:stretch>
        </p:blipFill>
        <p:spPr>
          <a:xfrm>
            <a:off x="507900" y="5164331"/>
            <a:ext cx="287829" cy="287829"/>
          </a:xfrm>
          <a:prstGeom prst="rect">
            <a:avLst/>
          </a:prstGeom>
        </p:spPr>
      </p:pic>
      <p:pic>
        <p:nvPicPr>
          <p:cNvPr id="10" name="图片 9"/>
          <p:cNvPicPr/>
          <p:nvPr/>
        </p:nvPicPr>
        <p:blipFill>
          <a:blip r:embed="rId4">
            <a:clrChange>
              <a:clrFrom>
                <a:srgbClr val="FFFFFF"/>
              </a:clrFrom>
              <a:clrTo>
                <a:srgbClr val="FFFFFF">
                  <a:alpha val="0"/>
                </a:srgbClr>
              </a:clrTo>
            </a:clrChange>
          </a:blip>
          <a:stretch>
            <a:fillRect/>
          </a:stretch>
        </p:blipFill>
        <p:spPr>
          <a:xfrm>
            <a:off x="540627" y="5660107"/>
            <a:ext cx="279312" cy="279312"/>
          </a:xfrm>
          <a:prstGeom prst="rect">
            <a:avLst/>
          </a:prstGeom>
        </p:spPr>
      </p:pic>
      <p:pic>
        <p:nvPicPr>
          <p:cNvPr id="11" name="图片 10"/>
          <p:cNvPicPr/>
          <p:nvPr/>
        </p:nvPicPr>
        <p:blipFill>
          <a:blip r:embed="rId5">
            <a:clrChange>
              <a:clrFrom>
                <a:srgbClr val="FFFFFF"/>
              </a:clrFrom>
              <a:clrTo>
                <a:srgbClr val="FFFFFF">
                  <a:alpha val="0"/>
                </a:srgbClr>
              </a:clrTo>
            </a:clrChange>
          </a:blip>
          <a:stretch>
            <a:fillRect/>
          </a:stretch>
        </p:blipFill>
        <p:spPr>
          <a:xfrm>
            <a:off x="540627" y="6122346"/>
            <a:ext cx="279312" cy="279312"/>
          </a:xfrm>
          <a:prstGeom prst="rect">
            <a:avLst/>
          </a:prstGeom>
        </p:spPr>
      </p:pic>
    </p:spTree>
    <p:extLst>
      <p:ext uri="{BB962C8B-B14F-4D97-AF65-F5344CB8AC3E}">
        <p14:creationId xmlns:p14="http://schemas.microsoft.com/office/powerpoint/2010/main" val="37807437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62883"/>
            <a:ext cx="11485848" cy="5322163"/>
          </a:xfrm>
        </p:spPr>
        <p:txBody>
          <a:bodyPr/>
          <a:lstStyle/>
          <a:p>
            <a:pPr>
              <a:lnSpc>
                <a:spcPct val="130000"/>
              </a:lnSpc>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材料八</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楷体" panose="02010609060101010101" pitchFamily="49"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全过程人民民主</a:t>
            </a:r>
            <a:r>
              <a:rPr lang="en-US" altLang="zh-CN" u="sng">
                <a:solidFill>
                  <a:srgbClr val="000000"/>
                </a:solidFill>
                <a:uFill>
                  <a:solidFill>
                    <a:srgbClr val="000000"/>
                  </a:solidFill>
                </a:uFill>
                <a:latin typeface="楷体" panose="02010609060101010101" pitchFamily="49"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写入党的二十大报告以来</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党的二十届三中全会再次强调</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发展全过程人民民主是中国式现代化的本质要求。必须坚定不移走中国特色社会主义政治发展道路</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坚持和完善我国根本政治制度、基本政治制度、重要政治制度</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丰富各层级民主形式</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把人民当家作主具体、现实体现到国家政治生活和社会生活各方面。要加强人民当家作主制度建设</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健全协商民主机制</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健全基层民主制度</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完善大统战工作格局。</a:t>
            </a:r>
            <a:r>
              <a:rPr lang="en-US" altLang="zh-CN" baseline="30000" smtClean="0">
                <a:solidFill>
                  <a:srgbClr val="000000"/>
                </a:solidFill>
                <a:latin typeface="MS Mincho"/>
                <a:cs typeface="Times New Roman" panose="02020603050405020304" pitchFamily="18" charset="0"/>
              </a:rPr>
              <a:t>⑰⑱⑲⑳</a:t>
            </a:r>
          </a:p>
          <a:p>
            <a:pPr lvl="0" hangingPunct="0">
              <a:lnSpc>
                <a:spcPct val="130000"/>
              </a:lnSpc>
              <a:spcAft>
                <a:spcPts val="0"/>
              </a:spcAft>
              <a:tabLst>
                <a:tab pos="2700655" algn="l"/>
                <a:tab pos="5581015" algn="l"/>
                <a:tab pos="8461375" algn="l"/>
              </a:tabLst>
            </a:pPr>
            <a:r>
              <a:rPr lang="zh-CN" altLang="en-US">
                <a:solidFill>
                  <a:srgbClr val="00B0F0"/>
                </a:solidFill>
                <a:latin typeface="黑体" panose="02010609060101010101" pitchFamily="49" charset="-122"/>
                <a:ea typeface="黑体" panose="02010609060101010101" pitchFamily="49" charset="-122"/>
                <a:cs typeface="Times New Roman" panose="02020603050405020304" pitchFamily="18" charset="0"/>
              </a:rPr>
              <a:t>联系知识点</a:t>
            </a:r>
            <a:endParaRPr lang="en-US" altLang="zh-CN">
              <a:solidFill>
                <a:srgbClr val="00B0F0"/>
              </a:solidFill>
              <a:latin typeface="黑体" panose="02010609060101010101" pitchFamily="49" charset="-122"/>
              <a:ea typeface="黑体" panose="02010609060101010101" pitchFamily="49"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我</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国全过程人民民主的优越性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smtClean="0">
                <a:solidFill>
                  <a:srgbClr val="000000"/>
                </a:solidFill>
                <a:latin typeface="MS Mincho"/>
                <a:ea typeface="宋体" panose="02010600030101010101" pitchFamily="2" charset="-122"/>
                <a:cs typeface="Times New Roman" panose="02020603050405020304" pitchFamily="18" charset="0"/>
              </a:rPr>
              <a:t>⑱ </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社</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会主义民主政治的本质特征</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smtClean="0">
                <a:solidFill>
                  <a:srgbClr val="000000"/>
                </a:solidFill>
                <a:latin typeface="MS Mincho"/>
                <a:ea typeface="宋体" panose="02010600030101010101" pitchFamily="2" charset="-122"/>
                <a:cs typeface="Times New Roman" panose="02020603050405020304" pitchFamily="18" charset="0"/>
              </a:rPr>
              <a:t>⑲ </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人</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民民主的真谛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pPr>
            <a:r>
              <a:rPr lang="en-US" altLang="zh-CN" smtClean="0">
                <a:solidFill>
                  <a:srgbClr val="000000"/>
                </a:solidFill>
                <a:latin typeface="MS Mincho"/>
                <a:cs typeface="Times New Roman" panose="02020603050405020304" pitchFamily="18" charset="0"/>
              </a:rPr>
              <a:t>⑳ </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行</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使民主权利的方式</a:t>
            </a:r>
            <a:endParaRPr lang="zh-CN" altLang="en-US"/>
          </a:p>
        </p:txBody>
      </p:sp>
      <p:pic>
        <p:nvPicPr>
          <p:cNvPr id="3" name="图片 2"/>
          <p:cNvPicPr/>
          <p:nvPr/>
        </p:nvPicPr>
        <p:blipFill>
          <a:blip r:embed="rId2">
            <a:clrChange>
              <a:clrFrom>
                <a:srgbClr val="FFFFFF"/>
              </a:clrFrom>
              <a:clrTo>
                <a:srgbClr val="FFFFFF">
                  <a:alpha val="0"/>
                </a:srgbClr>
              </a:clrTo>
            </a:clrChange>
          </a:blip>
          <a:stretch>
            <a:fillRect/>
          </a:stretch>
        </p:blipFill>
        <p:spPr>
          <a:xfrm>
            <a:off x="2540936" y="3627772"/>
            <a:ext cx="223309" cy="223309"/>
          </a:xfrm>
          <a:prstGeom prst="rect">
            <a:avLst/>
          </a:prstGeom>
        </p:spPr>
      </p:pic>
      <p:pic>
        <p:nvPicPr>
          <p:cNvPr id="4" name="图片 3"/>
          <p:cNvPicPr/>
          <p:nvPr/>
        </p:nvPicPr>
        <p:blipFill>
          <a:blip r:embed="rId3">
            <a:clrChange>
              <a:clrFrom>
                <a:srgbClr val="FFFFFF"/>
              </a:clrFrom>
              <a:clrTo>
                <a:srgbClr val="FFFFFF">
                  <a:alpha val="0"/>
                </a:srgbClr>
              </a:clrTo>
            </a:clrChange>
          </a:blip>
          <a:stretch>
            <a:fillRect/>
          </a:stretch>
        </p:blipFill>
        <p:spPr>
          <a:xfrm>
            <a:off x="2794001" y="3636398"/>
            <a:ext cx="210029" cy="210029"/>
          </a:xfrm>
          <a:prstGeom prst="rect">
            <a:avLst/>
          </a:prstGeom>
        </p:spPr>
      </p:pic>
      <p:pic>
        <p:nvPicPr>
          <p:cNvPr id="5" name="图片 4"/>
          <p:cNvPicPr/>
          <p:nvPr/>
        </p:nvPicPr>
        <p:blipFill>
          <a:blip r:embed="rId4">
            <a:clrChange>
              <a:clrFrom>
                <a:srgbClr val="FFFFFF"/>
              </a:clrFrom>
              <a:clrTo>
                <a:srgbClr val="FFFFFF">
                  <a:alpha val="0"/>
                </a:srgbClr>
              </a:clrTo>
            </a:clrChange>
          </a:blip>
          <a:stretch>
            <a:fillRect/>
          </a:stretch>
        </p:blipFill>
        <p:spPr>
          <a:xfrm>
            <a:off x="3028825" y="3636398"/>
            <a:ext cx="210029" cy="210029"/>
          </a:xfrm>
          <a:prstGeom prst="rect">
            <a:avLst/>
          </a:prstGeom>
        </p:spPr>
      </p:pic>
      <p:pic>
        <p:nvPicPr>
          <p:cNvPr id="6" name="图片 5"/>
          <p:cNvPicPr/>
          <p:nvPr/>
        </p:nvPicPr>
        <p:blipFill>
          <a:blip r:embed="rId5">
            <a:clrChange>
              <a:clrFrom>
                <a:srgbClr val="FFFFFF"/>
              </a:clrFrom>
              <a:clrTo>
                <a:srgbClr val="FFFFFF">
                  <a:alpha val="0"/>
                </a:srgbClr>
              </a:clrTo>
            </a:clrChange>
          </a:blip>
          <a:stretch>
            <a:fillRect/>
          </a:stretch>
        </p:blipFill>
        <p:spPr>
          <a:xfrm>
            <a:off x="3263649" y="3632378"/>
            <a:ext cx="214095" cy="214095"/>
          </a:xfrm>
          <a:prstGeom prst="rect">
            <a:avLst/>
          </a:prstGeom>
        </p:spPr>
      </p:pic>
      <p:sp>
        <p:nvSpPr>
          <p:cNvPr id="7" name="矩形 6"/>
          <p:cNvSpPr/>
          <p:nvPr/>
        </p:nvSpPr>
        <p:spPr>
          <a:xfrm>
            <a:off x="360854" y="692696"/>
            <a:ext cx="1415772" cy="572464"/>
          </a:xfrm>
          <a:prstGeom prst="rect">
            <a:avLst/>
          </a:prstGeom>
        </p:spPr>
        <p:txBody>
          <a:bodyPr wrap="none">
            <a:spAutoFit/>
          </a:bodyPr>
          <a:ls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a:lstStyle>
          <a:p>
            <a:pPr lvl="0" algn="just" eaLnBrk="1">
              <a:lnSpc>
                <a:spcPct val="130000"/>
              </a:lnSpc>
              <a:spcBef>
                <a:spcPts val="0"/>
              </a:spcBef>
              <a:spcAft>
                <a:spcPts val="0"/>
              </a:spcAft>
              <a:tabLst>
                <a:tab pos="2700655" algn="l"/>
                <a:tab pos="5581015" algn="l"/>
                <a:tab pos="8461375" algn="l"/>
              </a:tabLst>
            </a:pPr>
            <a:r>
              <a:rPr lang="zh-CN" altLang="en-US" sz="2400" b="0">
                <a:solidFill>
                  <a:srgbClr val="00B0F0"/>
                </a:solidFill>
                <a:ea typeface="黑体" panose="02010609060101010101" pitchFamily="49" charset="-122"/>
                <a:cs typeface="Times New Roman" panose="02020603050405020304" pitchFamily="18" charset="0"/>
              </a:rPr>
              <a:t>热点材料</a:t>
            </a:r>
            <a:endParaRPr lang="en-US" altLang="zh-CN" sz="2400" b="0">
              <a:solidFill>
                <a:srgbClr val="00B0F0"/>
              </a:solidFill>
              <a:ea typeface="黑体" panose="02010609060101010101" pitchFamily="49" charset="-122"/>
              <a:cs typeface="Times New Roman" panose="02020603050405020304" pitchFamily="18" charset="0"/>
            </a:endParaRPr>
          </a:p>
        </p:txBody>
      </p:sp>
      <p:pic>
        <p:nvPicPr>
          <p:cNvPr id="8" name="图片 7"/>
          <p:cNvPicPr/>
          <p:nvPr/>
        </p:nvPicPr>
        <p:blipFill>
          <a:blip r:embed="rId2">
            <a:clrChange>
              <a:clrFrom>
                <a:srgbClr val="FFFFFF"/>
              </a:clrFrom>
              <a:clrTo>
                <a:srgbClr val="FFFFFF">
                  <a:alpha val="0"/>
                </a:srgbClr>
              </a:clrTo>
            </a:clrChange>
          </a:blip>
          <a:stretch>
            <a:fillRect/>
          </a:stretch>
        </p:blipFill>
        <p:spPr>
          <a:xfrm>
            <a:off x="506595" y="4634088"/>
            <a:ext cx="326946" cy="326946"/>
          </a:xfrm>
          <a:prstGeom prst="rect">
            <a:avLst/>
          </a:prstGeom>
        </p:spPr>
      </p:pic>
      <p:pic>
        <p:nvPicPr>
          <p:cNvPr id="9" name="图片 8"/>
          <p:cNvPicPr/>
          <p:nvPr/>
        </p:nvPicPr>
        <p:blipFill>
          <a:blip r:embed="rId3">
            <a:clrChange>
              <a:clrFrom>
                <a:srgbClr val="FFFFFF"/>
              </a:clrFrom>
              <a:clrTo>
                <a:srgbClr val="FFFFFF">
                  <a:alpha val="0"/>
                </a:srgbClr>
              </a:clrTo>
            </a:clrChange>
          </a:blip>
          <a:stretch>
            <a:fillRect/>
          </a:stretch>
        </p:blipFill>
        <p:spPr>
          <a:xfrm>
            <a:off x="508786" y="5106466"/>
            <a:ext cx="307503" cy="307503"/>
          </a:xfrm>
          <a:prstGeom prst="rect">
            <a:avLst/>
          </a:prstGeom>
        </p:spPr>
      </p:pic>
      <p:pic>
        <p:nvPicPr>
          <p:cNvPr id="10" name="图片 9"/>
          <p:cNvPicPr/>
          <p:nvPr/>
        </p:nvPicPr>
        <p:blipFill>
          <a:blip r:embed="rId4">
            <a:clrChange>
              <a:clrFrom>
                <a:srgbClr val="FFFFFF"/>
              </a:clrFrom>
              <a:clrTo>
                <a:srgbClr val="FFFFFF">
                  <a:alpha val="0"/>
                </a:srgbClr>
              </a:clrTo>
            </a:clrChange>
          </a:blip>
          <a:stretch>
            <a:fillRect/>
          </a:stretch>
        </p:blipFill>
        <p:spPr>
          <a:xfrm>
            <a:off x="506226" y="5550775"/>
            <a:ext cx="307503" cy="307503"/>
          </a:xfrm>
          <a:prstGeom prst="rect">
            <a:avLst/>
          </a:prstGeom>
        </p:spPr>
      </p:pic>
      <p:pic>
        <p:nvPicPr>
          <p:cNvPr id="11" name="图片 10"/>
          <p:cNvPicPr/>
          <p:nvPr/>
        </p:nvPicPr>
        <p:blipFill>
          <a:blip r:embed="rId5">
            <a:clrChange>
              <a:clrFrom>
                <a:srgbClr val="FFFFFF"/>
              </a:clrFrom>
              <a:clrTo>
                <a:srgbClr val="FFFFFF">
                  <a:alpha val="0"/>
                </a:srgbClr>
              </a:clrTo>
            </a:clrChange>
          </a:blip>
          <a:stretch>
            <a:fillRect/>
          </a:stretch>
        </p:blipFill>
        <p:spPr>
          <a:xfrm>
            <a:off x="489688" y="6050463"/>
            <a:ext cx="313457" cy="313457"/>
          </a:xfrm>
          <a:prstGeom prst="rect">
            <a:avLst/>
          </a:prstGeom>
        </p:spPr>
      </p:pic>
    </p:spTree>
    <p:extLst>
      <p:ext uri="{BB962C8B-B14F-4D97-AF65-F5344CB8AC3E}">
        <p14:creationId xmlns:p14="http://schemas.microsoft.com/office/powerpoint/2010/main" val="2329423579"/>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681</TotalTime>
  <Words>4151</Words>
  <Application>Microsoft Office PowerPoint</Application>
  <PresentationFormat>自定义</PresentationFormat>
  <Paragraphs>209</Paragraphs>
  <Slides>39</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39</vt:i4>
      </vt:variant>
    </vt:vector>
  </HeadingPairs>
  <TitlesOfParts>
    <vt:vector size="49" baseType="lpstr">
      <vt:lpstr>Calibri</vt:lpstr>
      <vt:lpstr>MS Mincho</vt:lpstr>
      <vt:lpstr>仿宋</vt:lpstr>
      <vt:lpstr>黑体</vt:lpstr>
      <vt:lpstr>楷体</vt:lpstr>
      <vt:lpstr>宋体</vt:lpstr>
      <vt:lpstr>微软雅黑</vt:lpstr>
      <vt:lpstr>Arial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609</cp:revision>
  <dcterms:created xsi:type="dcterms:W3CDTF">2020-11-06T05:24:00Z</dcterms:created>
  <dcterms:modified xsi:type="dcterms:W3CDTF">2025-11-15T13:35:58Z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